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75" r:id="rId2"/>
    <p:sldId id="257" r:id="rId3"/>
    <p:sldId id="296" r:id="rId4"/>
    <p:sldId id="386" r:id="rId5"/>
    <p:sldId id="38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822" autoAdjust="0"/>
  </p:normalViewPr>
  <p:slideViewPr>
    <p:cSldViewPr snapToGrid="0">
      <p:cViewPr varScale="1">
        <p:scale>
          <a:sx n="104" d="100"/>
          <a:sy n="104" d="100"/>
        </p:scale>
        <p:origin x="14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FB1B0-FAE6-411C-8E62-E3E6F07C89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3BE544-CB5E-499E-9156-7080E0C2C1CD}">
      <dgm:prSet phldrT="[Текст]"/>
      <dgm:spPr/>
      <dgm:t>
        <a:bodyPr vert="horz"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0" dirty="0" smtClean="0"/>
            <a:t>В пункт 4.2</a:t>
          </a:r>
          <a:endParaRPr lang="ru-RU" dirty="0" smtClean="0"/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b="0" dirty="0" smtClean="0"/>
            <a:t>ст.3 </a:t>
          </a:r>
          <a:r>
            <a:rPr lang="ru-RU" b="0" smtClean="0"/>
            <a:t>Закона «О недрах» </a:t>
          </a:r>
          <a:r>
            <a:rPr lang="ru-RU" b="0" dirty="0" smtClean="0"/>
            <a:t>внесены изменения</a:t>
          </a:r>
          <a:endParaRPr lang="ru-RU" dirty="0"/>
        </a:p>
      </dgm:t>
    </dgm:pt>
    <dgm:pt modelId="{F99C89DB-BA9B-40F8-A3CB-DA1766556AFC}" type="parTrans" cxnId="{84131E34-6B01-43F2-AF80-10C2563DD210}">
      <dgm:prSet/>
      <dgm:spPr/>
      <dgm:t>
        <a:bodyPr/>
        <a:lstStyle/>
        <a:p>
          <a:endParaRPr lang="ru-RU"/>
        </a:p>
      </dgm:t>
    </dgm:pt>
    <dgm:pt modelId="{F1738903-5C74-4FDD-87E6-218E93F8692D}" type="sibTrans" cxnId="{84131E34-6B01-43F2-AF80-10C2563DD210}">
      <dgm:prSet/>
      <dgm:spPr/>
      <dgm:t>
        <a:bodyPr/>
        <a:lstStyle/>
        <a:p>
          <a:endParaRPr lang="ru-RU"/>
        </a:p>
      </dgm:t>
    </dgm:pt>
    <dgm:pt modelId="{56F428F9-645E-4818-9B9A-38DCCC4AFCDF}">
      <dgm:prSet phldrT="[Текст]"/>
      <dgm:spPr/>
      <dgm:t>
        <a:bodyPr/>
        <a:lstStyle/>
        <a:p>
          <a:r>
            <a:rPr lang="ru-RU" b="0" i="0" dirty="0" smtClean="0"/>
            <a:t>4.2) подготовка и размещение </a:t>
          </a:r>
          <a:r>
            <a:rPr lang="ru-RU" b="1" i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едином фонде геологической информации о недрах</a:t>
          </a:r>
          <a:r>
            <a:rPr lang="ru-RU" b="0" i="0" dirty="0" smtClean="0"/>
            <a:t> специальных карт (схем), предусмотренных частью первой ст. 25 настоящего Закона;</a:t>
          </a:r>
          <a:endParaRPr lang="ru-RU" dirty="0"/>
        </a:p>
      </dgm:t>
    </dgm:pt>
    <dgm:pt modelId="{0055AEA9-B8BA-44F9-B7CF-38F354DF6295}" type="parTrans" cxnId="{FDFE698F-F1DC-48CB-89B8-D37C6244E1EA}">
      <dgm:prSet/>
      <dgm:spPr/>
      <dgm:t>
        <a:bodyPr/>
        <a:lstStyle/>
        <a:p>
          <a:endParaRPr lang="ru-RU"/>
        </a:p>
      </dgm:t>
    </dgm:pt>
    <dgm:pt modelId="{739830D0-FF4C-435A-B25A-7FAC30482CBD}" type="sibTrans" cxnId="{FDFE698F-F1DC-48CB-89B8-D37C6244E1EA}">
      <dgm:prSet/>
      <dgm:spPr/>
      <dgm:t>
        <a:bodyPr/>
        <a:lstStyle/>
        <a:p>
          <a:endParaRPr lang="ru-RU"/>
        </a:p>
      </dgm:t>
    </dgm:pt>
    <dgm:pt modelId="{D1358989-3E59-450F-A8FE-8E60D1A14681}" type="pres">
      <dgm:prSet presAssocID="{DD8FB1B0-FAE6-411C-8E62-E3E6F07C89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BEFB85A-F677-47C1-AAED-C2736A4B6D9C}" type="pres">
      <dgm:prSet presAssocID="{B33BE544-CB5E-499E-9156-7080E0C2C1CD}" presName="thickLine" presStyleLbl="alignNode1" presStyleIdx="0" presStyleCnt="1"/>
      <dgm:spPr/>
    </dgm:pt>
    <dgm:pt modelId="{16E626CB-E044-4211-9C48-1F73A4B7EE31}" type="pres">
      <dgm:prSet presAssocID="{B33BE544-CB5E-499E-9156-7080E0C2C1CD}" presName="horz1" presStyleCnt="0"/>
      <dgm:spPr/>
    </dgm:pt>
    <dgm:pt modelId="{D8E2D98F-2015-47B5-A03F-B26B81ACD8F1}" type="pres">
      <dgm:prSet presAssocID="{B33BE544-CB5E-499E-9156-7080E0C2C1CD}" presName="tx1" presStyleLbl="revTx" presStyleIdx="0" presStyleCnt="2" custScaleX="121105"/>
      <dgm:spPr/>
      <dgm:t>
        <a:bodyPr/>
        <a:lstStyle/>
        <a:p>
          <a:endParaRPr lang="ru-RU"/>
        </a:p>
      </dgm:t>
    </dgm:pt>
    <dgm:pt modelId="{A1F0D7F8-BFD6-4B76-A1C6-0FE755D16407}" type="pres">
      <dgm:prSet presAssocID="{B33BE544-CB5E-499E-9156-7080E0C2C1CD}" presName="vert1" presStyleCnt="0"/>
      <dgm:spPr/>
    </dgm:pt>
    <dgm:pt modelId="{5F5D7A22-7344-46F1-9BBD-86D583F6BFEF}" type="pres">
      <dgm:prSet presAssocID="{56F428F9-645E-4818-9B9A-38DCCC4AFCDF}" presName="vertSpace2a" presStyleCnt="0"/>
      <dgm:spPr/>
    </dgm:pt>
    <dgm:pt modelId="{BCD5ED49-5EB9-409E-81F2-9C208569E6E0}" type="pres">
      <dgm:prSet presAssocID="{56F428F9-645E-4818-9B9A-38DCCC4AFCDF}" presName="horz2" presStyleCnt="0"/>
      <dgm:spPr/>
    </dgm:pt>
    <dgm:pt modelId="{E28B05DB-0D5B-4C35-B201-F401B70C0308}" type="pres">
      <dgm:prSet presAssocID="{56F428F9-645E-4818-9B9A-38DCCC4AFCDF}" presName="horzSpace2" presStyleCnt="0"/>
      <dgm:spPr/>
    </dgm:pt>
    <dgm:pt modelId="{A506943D-B8DC-408F-AB4A-290C7100E32A}" type="pres">
      <dgm:prSet presAssocID="{56F428F9-645E-4818-9B9A-38DCCC4AFCDF}" presName="tx2" presStyleLbl="revTx" presStyleIdx="1" presStyleCnt="2"/>
      <dgm:spPr/>
      <dgm:t>
        <a:bodyPr/>
        <a:lstStyle/>
        <a:p>
          <a:endParaRPr lang="ru-RU"/>
        </a:p>
      </dgm:t>
    </dgm:pt>
    <dgm:pt modelId="{3D37E365-9E6B-41D0-9DA7-05529C0DAA0E}" type="pres">
      <dgm:prSet presAssocID="{56F428F9-645E-4818-9B9A-38DCCC4AFCDF}" presName="vert2" presStyleCnt="0"/>
      <dgm:spPr/>
    </dgm:pt>
    <dgm:pt modelId="{DAE87EE6-15F6-4E23-9FCF-6E2346119B80}" type="pres">
      <dgm:prSet presAssocID="{56F428F9-645E-4818-9B9A-38DCCC4AFCDF}" presName="thinLine2b" presStyleLbl="callout" presStyleIdx="0" presStyleCnt="1"/>
      <dgm:spPr/>
    </dgm:pt>
    <dgm:pt modelId="{5F35C7C6-F64F-46C9-90B9-27DEF7BB29BB}" type="pres">
      <dgm:prSet presAssocID="{56F428F9-645E-4818-9B9A-38DCCC4AFCDF}" presName="vertSpace2b" presStyleCnt="0"/>
      <dgm:spPr/>
    </dgm:pt>
  </dgm:ptLst>
  <dgm:cxnLst>
    <dgm:cxn modelId="{84131E34-6B01-43F2-AF80-10C2563DD210}" srcId="{DD8FB1B0-FAE6-411C-8E62-E3E6F07C89B6}" destId="{B33BE544-CB5E-499E-9156-7080E0C2C1CD}" srcOrd="0" destOrd="0" parTransId="{F99C89DB-BA9B-40F8-A3CB-DA1766556AFC}" sibTransId="{F1738903-5C74-4FDD-87E6-218E93F8692D}"/>
    <dgm:cxn modelId="{24AE13A6-352B-477D-AD32-EE16C0127E50}" type="presOf" srcId="{DD8FB1B0-FAE6-411C-8E62-E3E6F07C89B6}" destId="{D1358989-3E59-450F-A8FE-8E60D1A14681}" srcOrd="0" destOrd="0" presId="urn:microsoft.com/office/officeart/2008/layout/LinedList"/>
    <dgm:cxn modelId="{FDFE698F-F1DC-48CB-89B8-D37C6244E1EA}" srcId="{B33BE544-CB5E-499E-9156-7080E0C2C1CD}" destId="{56F428F9-645E-4818-9B9A-38DCCC4AFCDF}" srcOrd="0" destOrd="0" parTransId="{0055AEA9-B8BA-44F9-B7CF-38F354DF6295}" sibTransId="{739830D0-FF4C-435A-B25A-7FAC30482CBD}"/>
    <dgm:cxn modelId="{40BE5EF9-9244-4B4A-BB65-537F8C4E3898}" type="presOf" srcId="{B33BE544-CB5E-499E-9156-7080E0C2C1CD}" destId="{D8E2D98F-2015-47B5-A03F-B26B81ACD8F1}" srcOrd="0" destOrd="0" presId="urn:microsoft.com/office/officeart/2008/layout/LinedList"/>
    <dgm:cxn modelId="{85F2A170-D752-4177-B86A-E6C363BF0FC1}" type="presOf" srcId="{56F428F9-645E-4818-9B9A-38DCCC4AFCDF}" destId="{A506943D-B8DC-408F-AB4A-290C7100E32A}" srcOrd="0" destOrd="0" presId="urn:microsoft.com/office/officeart/2008/layout/LinedList"/>
    <dgm:cxn modelId="{67A4B987-A418-4A92-91D3-EB0B72AEEC17}" type="presParOf" srcId="{D1358989-3E59-450F-A8FE-8E60D1A14681}" destId="{FBEFB85A-F677-47C1-AAED-C2736A4B6D9C}" srcOrd="0" destOrd="0" presId="urn:microsoft.com/office/officeart/2008/layout/LinedList"/>
    <dgm:cxn modelId="{E2CE24B3-0662-49BD-84E9-A277007FBC26}" type="presParOf" srcId="{D1358989-3E59-450F-A8FE-8E60D1A14681}" destId="{16E626CB-E044-4211-9C48-1F73A4B7EE31}" srcOrd="1" destOrd="0" presId="urn:microsoft.com/office/officeart/2008/layout/LinedList"/>
    <dgm:cxn modelId="{5C9E70A9-3492-4615-93C1-0600306A7E93}" type="presParOf" srcId="{16E626CB-E044-4211-9C48-1F73A4B7EE31}" destId="{D8E2D98F-2015-47B5-A03F-B26B81ACD8F1}" srcOrd="0" destOrd="0" presId="urn:microsoft.com/office/officeart/2008/layout/LinedList"/>
    <dgm:cxn modelId="{B2C6BF25-AB96-4BBB-9675-ED88A2160713}" type="presParOf" srcId="{16E626CB-E044-4211-9C48-1F73A4B7EE31}" destId="{A1F0D7F8-BFD6-4B76-A1C6-0FE755D16407}" srcOrd="1" destOrd="0" presId="urn:microsoft.com/office/officeart/2008/layout/LinedList"/>
    <dgm:cxn modelId="{C6207991-C195-436F-BCAF-18D82F9854A9}" type="presParOf" srcId="{A1F0D7F8-BFD6-4B76-A1C6-0FE755D16407}" destId="{5F5D7A22-7344-46F1-9BBD-86D583F6BFEF}" srcOrd="0" destOrd="0" presId="urn:microsoft.com/office/officeart/2008/layout/LinedList"/>
    <dgm:cxn modelId="{86981AB5-E02F-4071-8963-5F4A739B1DEE}" type="presParOf" srcId="{A1F0D7F8-BFD6-4B76-A1C6-0FE755D16407}" destId="{BCD5ED49-5EB9-409E-81F2-9C208569E6E0}" srcOrd="1" destOrd="0" presId="urn:microsoft.com/office/officeart/2008/layout/LinedList"/>
    <dgm:cxn modelId="{E91871D6-3615-44CB-9206-605A0CA1961B}" type="presParOf" srcId="{BCD5ED49-5EB9-409E-81F2-9C208569E6E0}" destId="{E28B05DB-0D5B-4C35-B201-F401B70C0308}" srcOrd="0" destOrd="0" presId="urn:microsoft.com/office/officeart/2008/layout/LinedList"/>
    <dgm:cxn modelId="{AE594E2E-9263-4F80-853B-43EBD68F067E}" type="presParOf" srcId="{BCD5ED49-5EB9-409E-81F2-9C208569E6E0}" destId="{A506943D-B8DC-408F-AB4A-290C7100E32A}" srcOrd="1" destOrd="0" presId="urn:microsoft.com/office/officeart/2008/layout/LinedList"/>
    <dgm:cxn modelId="{3C8EADC3-6E99-4A68-9A18-8AABF5D30108}" type="presParOf" srcId="{BCD5ED49-5EB9-409E-81F2-9C208569E6E0}" destId="{3D37E365-9E6B-41D0-9DA7-05529C0DAA0E}" srcOrd="2" destOrd="0" presId="urn:microsoft.com/office/officeart/2008/layout/LinedList"/>
    <dgm:cxn modelId="{0F06AC3E-E624-4537-9A88-AAA2EF82BC91}" type="presParOf" srcId="{A1F0D7F8-BFD6-4B76-A1C6-0FE755D16407}" destId="{DAE87EE6-15F6-4E23-9FCF-6E2346119B80}" srcOrd="2" destOrd="0" presId="urn:microsoft.com/office/officeart/2008/layout/LinedList"/>
    <dgm:cxn modelId="{1ECFBE6D-C2B0-4ACD-A95F-AC99BA004604}" type="presParOf" srcId="{A1F0D7F8-BFD6-4B76-A1C6-0FE755D16407}" destId="{5F35C7C6-F64F-46C9-90B9-27DEF7BB29B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080637-2C35-46E9-A2F3-97641EA320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835A53-9346-48FD-9D2E-BF49C80F57BE}">
      <dgm:prSet phldrT="[Текст]"/>
      <dgm:spPr/>
      <dgm:t>
        <a:bodyPr/>
        <a:lstStyle/>
        <a:p>
          <a:r>
            <a:rPr lang="ru-RU" b="0" i="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gm:t>
    </dgm:pt>
    <dgm:pt modelId="{5E64DAB3-206D-4999-BB79-324063FDFBF5}" type="parTrans" cxnId="{B47529ED-AB10-46D0-B2AE-955C57C0BFC2}">
      <dgm:prSet/>
      <dgm:spPr/>
      <dgm:t>
        <a:bodyPr/>
        <a:lstStyle/>
        <a:p>
          <a:endParaRPr lang="ru-RU"/>
        </a:p>
      </dgm:t>
    </dgm:pt>
    <dgm:pt modelId="{9D7254F1-3F3E-4276-9D0B-0F3AE579ED53}" type="sibTrans" cxnId="{B47529ED-AB10-46D0-B2AE-955C57C0BFC2}">
      <dgm:prSet/>
      <dgm:spPr/>
      <dgm:t>
        <a:bodyPr/>
        <a:lstStyle/>
        <a:p>
          <a:endParaRPr lang="ru-RU"/>
        </a:p>
      </dgm:t>
    </dgm:pt>
    <dgm:pt modelId="{F71E916E-29C8-4559-92A2-9BEEBC63932D}" type="pres">
      <dgm:prSet presAssocID="{ED080637-2C35-46E9-A2F3-97641EA320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D160D6-93EE-42AC-BC7D-4AD9CADD32B5}" type="pres">
      <dgm:prSet presAssocID="{8A835A53-9346-48FD-9D2E-BF49C80F57BE}" presName="parentText" presStyleLbl="node1" presStyleIdx="0" presStyleCnt="1" custLinFactNeighborX="-1156" custLinFactNeighborY="30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7529ED-AB10-46D0-B2AE-955C57C0BFC2}" srcId="{ED080637-2C35-46E9-A2F3-97641EA3207C}" destId="{8A835A53-9346-48FD-9D2E-BF49C80F57BE}" srcOrd="0" destOrd="0" parTransId="{5E64DAB3-206D-4999-BB79-324063FDFBF5}" sibTransId="{9D7254F1-3F3E-4276-9D0B-0F3AE579ED53}"/>
    <dgm:cxn modelId="{24127795-9BC7-484B-8BB5-C838B41736C8}" type="presOf" srcId="{8A835A53-9346-48FD-9D2E-BF49C80F57BE}" destId="{FFD160D6-93EE-42AC-BC7D-4AD9CADD32B5}" srcOrd="0" destOrd="0" presId="urn:microsoft.com/office/officeart/2005/8/layout/vList2"/>
    <dgm:cxn modelId="{AC76CA08-1438-49E6-8EA5-E6E7F5CE5124}" type="presOf" srcId="{ED080637-2C35-46E9-A2F3-97641EA3207C}" destId="{F71E916E-29C8-4559-92A2-9BEEBC63932D}" srcOrd="0" destOrd="0" presId="urn:microsoft.com/office/officeart/2005/8/layout/vList2"/>
    <dgm:cxn modelId="{5699B403-E77C-4136-BE24-5E0691E41780}" type="presParOf" srcId="{F71E916E-29C8-4559-92A2-9BEEBC63932D}" destId="{FFD160D6-93EE-42AC-BC7D-4AD9CADD32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FB1B0-FAE6-411C-8E62-E3E6F07C89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3BE544-CB5E-499E-9156-7080E0C2C1CD}">
      <dgm:prSet phldrT="[Текст]"/>
      <dgm:spPr/>
      <dgm:t>
        <a:bodyPr vert="horz"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0" dirty="0" smtClean="0"/>
            <a:t>Пункт 4.2</a:t>
          </a:r>
          <a:endParaRPr lang="ru-RU" dirty="0" smtClean="0"/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b="0" dirty="0" smtClean="0"/>
            <a:t>ст.3 </a:t>
          </a:r>
          <a:r>
            <a:rPr lang="ru-RU" b="0" smtClean="0"/>
            <a:t>Закона «О недрах</a:t>
          </a:r>
          <a:r>
            <a:rPr lang="ru-RU" b="0" dirty="0" smtClean="0"/>
            <a:t>»</a:t>
          </a:r>
          <a:endParaRPr lang="ru-RU" dirty="0"/>
        </a:p>
      </dgm:t>
    </dgm:pt>
    <dgm:pt modelId="{F99C89DB-BA9B-40F8-A3CB-DA1766556AFC}" type="parTrans" cxnId="{84131E34-6B01-43F2-AF80-10C2563DD210}">
      <dgm:prSet/>
      <dgm:spPr/>
      <dgm:t>
        <a:bodyPr/>
        <a:lstStyle/>
        <a:p>
          <a:endParaRPr lang="ru-RU"/>
        </a:p>
      </dgm:t>
    </dgm:pt>
    <dgm:pt modelId="{F1738903-5C74-4FDD-87E6-218E93F8692D}" type="sibTrans" cxnId="{84131E34-6B01-43F2-AF80-10C2563DD210}">
      <dgm:prSet/>
      <dgm:spPr/>
      <dgm:t>
        <a:bodyPr/>
        <a:lstStyle/>
        <a:p>
          <a:endParaRPr lang="ru-RU"/>
        </a:p>
      </dgm:t>
    </dgm:pt>
    <dgm:pt modelId="{56F428F9-645E-4818-9B9A-38DCCC4AFCDF}">
      <dgm:prSet phldrT="[Текст]"/>
      <dgm:spPr/>
      <dgm:t>
        <a:bodyPr/>
        <a:lstStyle/>
        <a:p>
          <a:r>
            <a:rPr lang="ru-RU" b="0" i="0" dirty="0" smtClean="0"/>
            <a:t>4.2) подготовка, </a:t>
          </a:r>
          <a:r>
            <a:rPr lang="ru-RU" b="0" i="0" strike="sngStrike" dirty="0" smtClean="0"/>
            <a:t>утверждение</a:t>
          </a:r>
          <a:r>
            <a:rPr lang="ru-RU" b="0" i="0" dirty="0" smtClean="0"/>
            <a:t> и размещение </a:t>
          </a:r>
          <a:r>
            <a:rPr lang="ru-RU" b="0" i="0" strike="sngStrike" dirty="0" smtClean="0"/>
            <a:t>на официальном сайте уполномоченного федерального органа исполнительной власти в информационно-телекоммуникационной сети "Интернет"</a:t>
          </a:r>
          <a:r>
            <a:rPr lang="ru-RU" b="0" i="0" dirty="0" smtClean="0"/>
            <a:t> специальных карт (схем), предусмотренных частью первой статьи 25 настоящего Закона;</a:t>
          </a:r>
          <a:endParaRPr lang="ru-RU" dirty="0"/>
        </a:p>
      </dgm:t>
    </dgm:pt>
    <dgm:pt modelId="{0055AEA9-B8BA-44F9-B7CF-38F354DF6295}" type="parTrans" cxnId="{FDFE698F-F1DC-48CB-89B8-D37C6244E1EA}">
      <dgm:prSet/>
      <dgm:spPr/>
      <dgm:t>
        <a:bodyPr/>
        <a:lstStyle/>
        <a:p>
          <a:endParaRPr lang="ru-RU"/>
        </a:p>
      </dgm:t>
    </dgm:pt>
    <dgm:pt modelId="{739830D0-FF4C-435A-B25A-7FAC30482CBD}" type="sibTrans" cxnId="{FDFE698F-F1DC-48CB-89B8-D37C6244E1EA}">
      <dgm:prSet/>
      <dgm:spPr/>
      <dgm:t>
        <a:bodyPr/>
        <a:lstStyle/>
        <a:p>
          <a:endParaRPr lang="ru-RU"/>
        </a:p>
      </dgm:t>
    </dgm:pt>
    <dgm:pt modelId="{D1358989-3E59-450F-A8FE-8E60D1A14681}" type="pres">
      <dgm:prSet presAssocID="{DD8FB1B0-FAE6-411C-8E62-E3E6F07C89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BEFB85A-F677-47C1-AAED-C2736A4B6D9C}" type="pres">
      <dgm:prSet presAssocID="{B33BE544-CB5E-499E-9156-7080E0C2C1CD}" presName="thickLine" presStyleLbl="alignNode1" presStyleIdx="0" presStyleCnt="1"/>
      <dgm:spPr/>
    </dgm:pt>
    <dgm:pt modelId="{16E626CB-E044-4211-9C48-1F73A4B7EE31}" type="pres">
      <dgm:prSet presAssocID="{B33BE544-CB5E-499E-9156-7080E0C2C1CD}" presName="horz1" presStyleCnt="0"/>
      <dgm:spPr/>
    </dgm:pt>
    <dgm:pt modelId="{D8E2D98F-2015-47B5-A03F-B26B81ACD8F1}" type="pres">
      <dgm:prSet presAssocID="{B33BE544-CB5E-499E-9156-7080E0C2C1CD}" presName="tx1" presStyleLbl="revTx" presStyleIdx="0" presStyleCnt="2" custScaleX="121105"/>
      <dgm:spPr/>
      <dgm:t>
        <a:bodyPr/>
        <a:lstStyle/>
        <a:p>
          <a:endParaRPr lang="ru-RU"/>
        </a:p>
      </dgm:t>
    </dgm:pt>
    <dgm:pt modelId="{A1F0D7F8-BFD6-4B76-A1C6-0FE755D16407}" type="pres">
      <dgm:prSet presAssocID="{B33BE544-CB5E-499E-9156-7080E0C2C1CD}" presName="vert1" presStyleCnt="0"/>
      <dgm:spPr/>
    </dgm:pt>
    <dgm:pt modelId="{5F5D7A22-7344-46F1-9BBD-86D583F6BFEF}" type="pres">
      <dgm:prSet presAssocID="{56F428F9-645E-4818-9B9A-38DCCC4AFCDF}" presName="vertSpace2a" presStyleCnt="0"/>
      <dgm:spPr/>
    </dgm:pt>
    <dgm:pt modelId="{BCD5ED49-5EB9-409E-81F2-9C208569E6E0}" type="pres">
      <dgm:prSet presAssocID="{56F428F9-645E-4818-9B9A-38DCCC4AFCDF}" presName="horz2" presStyleCnt="0"/>
      <dgm:spPr/>
    </dgm:pt>
    <dgm:pt modelId="{E28B05DB-0D5B-4C35-B201-F401B70C0308}" type="pres">
      <dgm:prSet presAssocID="{56F428F9-645E-4818-9B9A-38DCCC4AFCDF}" presName="horzSpace2" presStyleCnt="0"/>
      <dgm:spPr/>
    </dgm:pt>
    <dgm:pt modelId="{A506943D-B8DC-408F-AB4A-290C7100E32A}" type="pres">
      <dgm:prSet presAssocID="{56F428F9-645E-4818-9B9A-38DCCC4AFCDF}" presName="tx2" presStyleLbl="revTx" presStyleIdx="1" presStyleCnt="2"/>
      <dgm:spPr/>
      <dgm:t>
        <a:bodyPr/>
        <a:lstStyle/>
        <a:p>
          <a:endParaRPr lang="ru-RU"/>
        </a:p>
      </dgm:t>
    </dgm:pt>
    <dgm:pt modelId="{3D37E365-9E6B-41D0-9DA7-05529C0DAA0E}" type="pres">
      <dgm:prSet presAssocID="{56F428F9-645E-4818-9B9A-38DCCC4AFCDF}" presName="vert2" presStyleCnt="0"/>
      <dgm:spPr/>
    </dgm:pt>
    <dgm:pt modelId="{DAE87EE6-15F6-4E23-9FCF-6E2346119B80}" type="pres">
      <dgm:prSet presAssocID="{56F428F9-645E-4818-9B9A-38DCCC4AFCDF}" presName="thinLine2b" presStyleLbl="callout" presStyleIdx="0" presStyleCnt="1"/>
      <dgm:spPr/>
    </dgm:pt>
    <dgm:pt modelId="{5F35C7C6-F64F-46C9-90B9-27DEF7BB29BB}" type="pres">
      <dgm:prSet presAssocID="{56F428F9-645E-4818-9B9A-38DCCC4AFCDF}" presName="vertSpace2b" presStyleCnt="0"/>
      <dgm:spPr/>
    </dgm:pt>
  </dgm:ptLst>
  <dgm:cxnLst>
    <dgm:cxn modelId="{84131E34-6B01-43F2-AF80-10C2563DD210}" srcId="{DD8FB1B0-FAE6-411C-8E62-E3E6F07C89B6}" destId="{B33BE544-CB5E-499E-9156-7080E0C2C1CD}" srcOrd="0" destOrd="0" parTransId="{F99C89DB-BA9B-40F8-A3CB-DA1766556AFC}" sibTransId="{F1738903-5C74-4FDD-87E6-218E93F8692D}"/>
    <dgm:cxn modelId="{9F291A30-3340-490D-9324-4D8D8F5FEBF9}" type="presOf" srcId="{DD8FB1B0-FAE6-411C-8E62-E3E6F07C89B6}" destId="{D1358989-3E59-450F-A8FE-8E60D1A14681}" srcOrd="0" destOrd="0" presId="urn:microsoft.com/office/officeart/2008/layout/LinedList"/>
    <dgm:cxn modelId="{FDFE698F-F1DC-48CB-89B8-D37C6244E1EA}" srcId="{B33BE544-CB5E-499E-9156-7080E0C2C1CD}" destId="{56F428F9-645E-4818-9B9A-38DCCC4AFCDF}" srcOrd="0" destOrd="0" parTransId="{0055AEA9-B8BA-44F9-B7CF-38F354DF6295}" sibTransId="{739830D0-FF4C-435A-B25A-7FAC30482CBD}"/>
    <dgm:cxn modelId="{FE325104-D069-444A-9FDB-57CEE05421C8}" type="presOf" srcId="{56F428F9-645E-4818-9B9A-38DCCC4AFCDF}" destId="{A506943D-B8DC-408F-AB4A-290C7100E32A}" srcOrd="0" destOrd="0" presId="urn:microsoft.com/office/officeart/2008/layout/LinedList"/>
    <dgm:cxn modelId="{E5FF56A5-CA70-4873-B3DD-BD151F55F6EB}" type="presOf" srcId="{B33BE544-CB5E-499E-9156-7080E0C2C1CD}" destId="{D8E2D98F-2015-47B5-A03F-B26B81ACD8F1}" srcOrd="0" destOrd="0" presId="urn:microsoft.com/office/officeart/2008/layout/LinedList"/>
    <dgm:cxn modelId="{A5FEAC3C-260F-4ADB-B424-E5FA8E879458}" type="presParOf" srcId="{D1358989-3E59-450F-A8FE-8E60D1A14681}" destId="{FBEFB85A-F677-47C1-AAED-C2736A4B6D9C}" srcOrd="0" destOrd="0" presId="urn:microsoft.com/office/officeart/2008/layout/LinedList"/>
    <dgm:cxn modelId="{312F0046-EE30-4C9A-8188-6761C24127F4}" type="presParOf" srcId="{D1358989-3E59-450F-A8FE-8E60D1A14681}" destId="{16E626CB-E044-4211-9C48-1F73A4B7EE31}" srcOrd="1" destOrd="0" presId="urn:microsoft.com/office/officeart/2008/layout/LinedList"/>
    <dgm:cxn modelId="{F032782E-F2DC-4C10-A4E2-56A9B7E5CB96}" type="presParOf" srcId="{16E626CB-E044-4211-9C48-1F73A4B7EE31}" destId="{D8E2D98F-2015-47B5-A03F-B26B81ACD8F1}" srcOrd="0" destOrd="0" presId="urn:microsoft.com/office/officeart/2008/layout/LinedList"/>
    <dgm:cxn modelId="{5379BC9A-E8E4-4E4F-8A4A-7DCD5CE6568C}" type="presParOf" srcId="{16E626CB-E044-4211-9C48-1F73A4B7EE31}" destId="{A1F0D7F8-BFD6-4B76-A1C6-0FE755D16407}" srcOrd="1" destOrd="0" presId="urn:microsoft.com/office/officeart/2008/layout/LinedList"/>
    <dgm:cxn modelId="{2F497121-D8AE-456C-9B73-492D5434EC3C}" type="presParOf" srcId="{A1F0D7F8-BFD6-4B76-A1C6-0FE755D16407}" destId="{5F5D7A22-7344-46F1-9BBD-86D583F6BFEF}" srcOrd="0" destOrd="0" presId="urn:microsoft.com/office/officeart/2008/layout/LinedList"/>
    <dgm:cxn modelId="{7ABA1171-C77E-4B76-ACCF-AD5413B54C4B}" type="presParOf" srcId="{A1F0D7F8-BFD6-4B76-A1C6-0FE755D16407}" destId="{BCD5ED49-5EB9-409E-81F2-9C208569E6E0}" srcOrd="1" destOrd="0" presId="urn:microsoft.com/office/officeart/2008/layout/LinedList"/>
    <dgm:cxn modelId="{7D0C8435-6BD7-4914-BF09-C6EB835B611E}" type="presParOf" srcId="{BCD5ED49-5EB9-409E-81F2-9C208569E6E0}" destId="{E28B05DB-0D5B-4C35-B201-F401B70C0308}" srcOrd="0" destOrd="0" presId="urn:microsoft.com/office/officeart/2008/layout/LinedList"/>
    <dgm:cxn modelId="{3D31F88D-F25C-4201-9D0E-3AEB202BED8A}" type="presParOf" srcId="{BCD5ED49-5EB9-409E-81F2-9C208569E6E0}" destId="{A506943D-B8DC-408F-AB4A-290C7100E32A}" srcOrd="1" destOrd="0" presId="urn:microsoft.com/office/officeart/2008/layout/LinedList"/>
    <dgm:cxn modelId="{C11796A2-D3EE-4212-A441-DE1D8FEC1DA2}" type="presParOf" srcId="{BCD5ED49-5EB9-409E-81F2-9C208569E6E0}" destId="{3D37E365-9E6B-41D0-9DA7-05529C0DAA0E}" srcOrd="2" destOrd="0" presId="urn:microsoft.com/office/officeart/2008/layout/LinedList"/>
    <dgm:cxn modelId="{8E99539F-02D5-406A-81D0-0BFE27E37B44}" type="presParOf" srcId="{A1F0D7F8-BFD6-4B76-A1C6-0FE755D16407}" destId="{DAE87EE6-15F6-4E23-9FCF-6E2346119B80}" srcOrd="2" destOrd="0" presId="urn:microsoft.com/office/officeart/2008/layout/LinedList"/>
    <dgm:cxn modelId="{9AAB154F-BD50-441B-93B3-3CC15A5BAECE}" type="presParOf" srcId="{A1F0D7F8-BFD6-4B76-A1C6-0FE755D16407}" destId="{5F35C7C6-F64F-46C9-90B9-27DEF7BB29B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8FB1B0-FAE6-411C-8E62-E3E6F07C89B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3BE544-CB5E-499E-9156-7080E0C2C1CD}">
      <dgm:prSet phldrT="[Текст]" custT="1"/>
      <dgm:spPr/>
      <dgm:t>
        <a:bodyPr vert="vert270"/>
        <a:lstStyle/>
        <a:p>
          <a:r>
            <a:rPr lang="ru-RU" sz="1600" b="0" dirty="0" smtClean="0"/>
            <a:t>Часть первая ст. 25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smtClean="0"/>
            <a:t>Закона «О недрах»</a:t>
          </a:r>
          <a:endParaRPr lang="ru-RU" sz="1600" dirty="0"/>
        </a:p>
      </dgm:t>
    </dgm:pt>
    <dgm:pt modelId="{F99C89DB-BA9B-40F8-A3CB-DA1766556AFC}" type="parTrans" cxnId="{84131E34-6B01-43F2-AF80-10C2563DD210}">
      <dgm:prSet/>
      <dgm:spPr/>
      <dgm:t>
        <a:bodyPr/>
        <a:lstStyle/>
        <a:p>
          <a:endParaRPr lang="ru-RU"/>
        </a:p>
      </dgm:t>
    </dgm:pt>
    <dgm:pt modelId="{F1738903-5C74-4FDD-87E6-218E93F8692D}" type="sibTrans" cxnId="{84131E34-6B01-43F2-AF80-10C2563DD210}">
      <dgm:prSet/>
      <dgm:spPr/>
      <dgm:t>
        <a:bodyPr/>
        <a:lstStyle/>
        <a:p>
          <a:endParaRPr lang="ru-RU"/>
        </a:p>
      </dgm:t>
    </dgm:pt>
    <dgm:pt modelId="{56F428F9-645E-4818-9B9A-38DCCC4AFCDF}">
      <dgm:prSet phldrT="[Текст]"/>
      <dgm:spPr/>
      <dgm:t>
        <a:bodyPr/>
        <a:lstStyle/>
        <a:p>
          <a:r>
            <a:rPr lang="ru-RU" b="1" i="0" dirty="0" smtClean="0">
              <a:solidFill>
                <a:srgbClr val="C00000"/>
              </a:solidFill>
            </a:rPr>
            <a:t>Для обеспечения строительства объектов капитального строительства за границами населенных пунктов </a:t>
          </a:r>
          <a:r>
            <a:rPr lang="ru-RU" b="0" i="0" dirty="0" smtClean="0"/>
            <a:t>в границах земельных участков, необходимых для разведки и добычи полезных ископаемых, уполномоченный </a:t>
          </a:r>
          <a:r>
            <a:rPr lang="ru-RU" b="1" i="0" dirty="0" smtClean="0">
              <a:solidFill>
                <a:srgbClr val="C00000"/>
              </a:solidFill>
            </a:rPr>
            <a:t>федеральный орган исполнительной власти осуществляет подготовку и размещение в едином фонде геологической информации о недрах специальных карт (схем) </a:t>
          </a:r>
          <a:r>
            <a:rPr lang="ru-RU" b="0" i="0" dirty="0" smtClean="0"/>
            <a:t>с использованием единой электронной картографической основы, создаваемой в соответствии с законодательством о геодезии и картографии. </a:t>
          </a:r>
          <a:r>
            <a:rPr lang="ru-RU" b="1" i="0" dirty="0" smtClean="0">
              <a:solidFill>
                <a:srgbClr val="C00000"/>
              </a:solidFill>
            </a:rPr>
            <a:t>На специальных картах (схемах)</a:t>
          </a:r>
          <a:r>
            <a:rPr lang="ru-RU" b="0" i="0" dirty="0" smtClean="0"/>
            <a:t> в отношении земель, земельных участков, расположенных за границами населенных пунктов, </a:t>
          </a:r>
          <a:r>
            <a:rPr lang="ru-RU" b="1" i="0" dirty="0" smtClean="0">
              <a:solidFill>
                <a:srgbClr val="C00000"/>
              </a:solidFill>
            </a:rPr>
            <a:t>отображаются месторождения </a:t>
          </a:r>
          <a:r>
            <a:rPr lang="ru-RU" b="0" i="0" dirty="0" smtClean="0"/>
            <a:t>полезных ископаемых, запасы которых учтены государственным балансом запасов полезных ископаемых, а также </a:t>
          </a:r>
          <a:r>
            <a:rPr lang="ru-RU" b="1" i="0" dirty="0" smtClean="0">
              <a:solidFill>
                <a:srgbClr val="C00000"/>
              </a:solidFill>
            </a:rPr>
            <a:t>границы участков недр, предоставленных в пользование в виде горного отвода</a:t>
          </a:r>
          <a:r>
            <a:rPr lang="ru-RU" b="0" i="0" dirty="0" smtClean="0"/>
            <a:t>.</a:t>
          </a:r>
          <a:endParaRPr lang="ru-RU" dirty="0"/>
        </a:p>
      </dgm:t>
    </dgm:pt>
    <dgm:pt modelId="{0055AEA9-B8BA-44F9-B7CF-38F354DF6295}" type="parTrans" cxnId="{FDFE698F-F1DC-48CB-89B8-D37C6244E1EA}">
      <dgm:prSet/>
      <dgm:spPr/>
      <dgm:t>
        <a:bodyPr/>
        <a:lstStyle/>
        <a:p>
          <a:endParaRPr lang="ru-RU"/>
        </a:p>
      </dgm:t>
    </dgm:pt>
    <dgm:pt modelId="{739830D0-FF4C-435A-B25A-7FAC30482CBD}" type="sibTrans" cxnId="{FDFE698F-F1DC-48CB-89B8-D37C6244E1EA}">
      <dgm:prSet/>
      <dgm:spPr/>
      <dgm:t>
        <a:bodyPr/>
        <a:lstStyle/>
        <a:p>
          <a:endParaRPr lang="ru-RU"/>
        </a:p>
      </dgm:t>
    </dgm:pt>
    <dgm:pt modelId="{D1358989-3E59-450F-A8FE-8E60D1A14681}" type="pres">
      <dgm:prSet presAssocID="{DD8FB1B0-FAE6-411C-8E62-E3E6F07C89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BEFB85A-F677-47C1-AAED-C2736A4B6D9C}" type="pres">
      <dgm:prSet presAssocID="{B33BE544-CB5E-499E-9156-7080E0C2C1CD}" presName="thickLine" presStyleLbl="alignNode1" presStyleIdx="0" presStyleCnt="1"/>
      <dgm:spPr/>
    </dgm:pt>
    <dgm:pt modelId="{16E626CB-E044-4211-9C48-1F73A4B7EE31}" type="pres">
      <dgm:prSet presAssocID="{B33BE544-CB5E-499E-9156-7080E0C2C1CD}" presName="horz1" presStyleCnt="0"/>
      <dgm:spPr/>
    </dgm:pt>
    <dgm:pt modelId="{D8E2D98F-2015-47B5-A03F-B26B81ACD8F1}" type="pres">
      <dgm:prSet presAssocID="{B33BE544-CB5E-499E-9156-7080E0C2C1CD}" presName="tx1" presStyleLbl="revTx" presStyleIdx="0" presStyleCnt="2" custScaleX="48673"/>
      <dgm:spPr/>
      <dgm:t>
        <a:bodyPr/>
        <a:lstStyle/>
        <a:p>
          <a:endParaRPr lang="ru-RU"/>
        </a:p>
      </dgm:t>
    </dgm:pt>
    <dgm:pt modelId="{A1F0D7F8-BFD6-4B76-A1C6-0FE755D16407}" type="pres">
      <dgm:prSet presAssocID="{B33BE544-CB5E-499E-9156-7080E0C2C1CD}" presName="vert1" presStyleCnt="0"/>
      <dgm:spPr/>
    </dgm:pt>
    <dgm:pt modelId="{5F5D7A22-7344-46F1-9BBD-86D583F6BFEF}" type="pres">
      <dgm:prSet presAssocID="{56F428F9-645E-4818-9B9A-38DCCC4AFCDF}" presName="vertSpace2a" presStyleCnt="0"/>
      <dgm:spPr/>
    </dgm:pt>
    <dgm:pt modelId="{BCD5ED49-5EB9-409E-81F2-9C208569E6E0}" type="pres">
      <dgm:prSet presAssocID="{56F428F9-645E-4818-9B9A-38DCCC4AFCDF}" presName="horz2" presStyleCnt="0"/>
      <dgm:spPr/>
    </dgm:pt>
    <dgm:pt modelId="{E28B05DB-0D5B-4C35-B201-F401B70C0308}" type="pres">
      <dgm:prSet presAssocID="{56F428F9-645E-4818-9B9A-38DCCC4AFCDF}" presName="horzSpace2" presStyleCnt="0"/>
      <dgm:spPr/>
    </dgm:pt>
    <dgm:pt modelId="{A506943D-B8DC-408F-AB4A-290C7100E32A}" type="pres">
      <dgm:prSet presAssocID="{56F428F9-645E-4818-9B9A-38DCCC4AFCDF}" presName="tx2" presStyleLbl="revTx" presStyleIdx="1" presStyleCnt="2"/>
      <dgm:spPr/>
      <dgm:t>
        <a:bodyPr/>
        <a:lstStyle/>
        <a:p>
          <a:endParaRPr lang="ru-RU"/>
        </a:p>
      </dgm:t>
    </dgm:pt>
    <dgm:pt modelId="{3D37E365-9E6B-41D0-9DA7-05529C0DAA0E}" type="pres">
      <dgm:prSet presAssocID="{56F428F9-645E-4818-9B9A-38DCCC4AFCDF}" presName="vert2" presStyleCnt="0"/>
      <dgm:spPr/>
    </dgm:pt>
    <dgm:pt modelId="{DAE87EE6-15F6-4E23-9FCF-6E2346119B80}" type="pres">
      <dgm:prSet presAssocID="{56F428F9-645E-4818-9B9A-38DCCC4AFCDF}" presName="thinLine2b" presStyleLbl="callout" presStyleIdx="0" presStyleCnt="1"/>
      <dgm:spPr/>
    </dgm:pt>
    <dgm:pt modelId="{5F35C7C6-F64F-46C9-90B9-27DEF7BB29BB}" type="pres">
      <dgm:prSet presAssocID="{56F428F9-645E-4818-9B9A-38DCCC4AFCDF}" presName="vertSpace2b" presStyleCnt="0"/>
      <dgm:spPr/>
    </dgm:pt>
  </dgm:ptLst>
  <dgm:cxnLst>
    <dgm:cxn modelId="{84131E34-6B01-43F2-AF80-10C2563DD210}" srcId="{DD8FB1B0-FAE6-411C-8E62-E3E6F07C89B6}" destId="{B33BE544-CB5E-499E-9156-7080E0C2C1CD}" srcOrd="0" destOrd="0" parTransId="{F99C89DB-BA9B-40F8-A3CB-DA1766556AFC}" sibTransId="{F1738903-5C74-4FDD-87E6-218E93F8692D}"/>
    <dgm:cxn modelId="{FDFE698F-F1DC-48CB-89B8-D37C6244E1EA}" srcId="{B33BE544-CB5E-499E-9156-7080E0C2C1CD}" destId="{56F428F9-645E-4818-9B9A-38DCCC4AFCDF}" srcOrd="0" destOrd="0" parTransId="{0055AEA9-B8BA-44F9-B7CF-38F354DF6295}" sibTransId="{739830D0-FF4C-435A-B25A-7FAC30482CBD}"/>
    <dgm:cxn modelId="{1081E9D8-0A92-4330-BC13-487866303FCF}" type="presOf" srcId="{B33BE544-CB5E-499E-9156-7080E0C2C1CD}" destId="{D8E2D98F-2015-47B5-A03F-B26B81ACD8F1}" srcOrd="0" destOrd="0" presId="urn:microsoft.com/office/officeart/2008/layout/LinedList"/>
    <dgm:cxn modelId="{85367E22-2207-4768-B2CA-3B9F82DBA68C}" type="presOf" srcId="{56F428F9-645E-4818-9B9A-38DCCC4AFCDF}" destId="{A506943D-B8DC-408F-AB4A-290C7100E32A}" srcOrd="0" destOrd="0" presId="urn:microsoft.com/office/officeart/2008/layout/LinedList"/>
    <dgm:cxn modelId="{C7580C6E-FD39-4291-85BF-4E513619B8ED}" type="presOf" srcId="{DD8FB1B0-FAE6-411C-8E62-E3E6F07C89B6}" destId="{D1358989-3E59-450F-A8FE-8E60D1A14681}" srcOrd="0" destOrd="0" presId="urn:microsoft.com/office/officeart/2008/layout/LinedList"/>
    <dgm:cxn modelId="{39D40D35-E5C9-4443-9402-EACE5470B50D}" type="presParOf" srcId="{D1358989-3E59-450F-A8FE-8E60D1A14681}" destId="{FBEFB85A-F677-47C1-AAED-C2736A4B6D9C}" srcOrd="0" destOrd="0" presId="urn:microsoft.com/office/officeart/2008/layout/LinedList"/>
    <dgm:cxn modelId="{0F5103C1-4115-4B3C-A727-58DE70FA8D95}" type="presParOf" srcId="{D1358989-3E59-450F-A8FE-8E60D1A14681}" destId="{16E626CB-E044-4211-9C48-1F73A4B7EE31}" srcOrd="1" destOrd="0" presId="urn:microsoft.com/office/officeart/2008/layout/LinedList"/>
    <dgm:cxn modelId="{922508EB-E262-49E9-863E-B2F1993F1A96}" type="presParOf" srcId="{16E626CB-E044-4211-9C48-1F73A4B7EE31}" destId="{D8E2D98F-2015-47B5-A03F-B26B81ACD8F1}" srcOrd="0" destOrd="0" presId="urn:microsoft.com/office/officeart/2008/layout/LinedList"/>
    <dgm:cxn modelId="{C942D556-36E6-4416-B9C6-95979EA2EE3B}" type="presParOf" srcId="{16E626CB-E044-4211-9C48-1F73A4B7EE31}" destId="{A1F0D7F8-BFD6-4B76-A1C6-0FE755D16407}" srcOrd="1" destOrd="0" presId="urn:microsoft.com/office/officeart/2008/layout/LinedList"/>
    <dgm:cxn modelId="{6CA15EEB-B5CA-4CF4-B2B2-5B804F717C7B}" type="presParOf" srcId="{A1F0D7F8-BFD6-4B76-A1C6-0FE755D16407}" destId="{5F5D7A22-7344-46F1-9BBD-86D583F6BFEF}" srcOrd="0" destOrd="0" presId="urn:microsoft.com/office/officeart/2008/layout/LinedList"/>
    <dgm:cxn modelId="{3F98F027-B499-481D-BF72-05247CA3EEE0}" type="presParOf" srcId="{A1F0D7F8-BFD6-4B76-A1C6-0FE755D16407}" destId="{BCD5ED49-5EB9-409E-81F2-9C208569E6E0}" srcOrd="1" destOrd="0" presId="urn:microsoft.com/office/officeart/2008/layout/LinedList"/>
    <dgm:cxn modelId="{38CA7577-C770-4EE0-9338-AB241BB4483F}" type="presParOf" srcId="{BCD5ED49-5EB9-409E-81F2-9C208569E6E0}" destId="{E28B05DB-0D5B-4C35-B201-F401B70C0308}" srcOrd="0" destOrd="0" presId="urn:microsoft.com/office/officeart/2008/layout/LinedList"/>
    <dgm:cxn modelId="{381E1E96-49EC-4225-BB56-492CBB4DE67D}" type="presParOf" srcId="{BCD5ED49-5EB9-409E-81F2-9C208569E6E0}" destId="{A506943D-B8DC-408F-AB4A-290C7100E32A}" srcOrd="1" destOrd="0" presId="urn:microsoft.com/office/officeart/2008/layout/LinedList"/>
    <dgm:cxn modelId="{D4720B40-1FD1-418F-985F-0E56DB66AC2F}" type="presParOf" srcId="{BCD5ED49-5EB9-409E-81F2-9C208569E6E0}" destId="{3D37E365-9E6B-41D0-9DA7-05529C0DAA0E}" srcOrd="2" destOrd="0" presId="urn:microsoft.com/office/officeart/2008/layout/LinedList"/>
    <dgm:cxn modelId="{93C5BBD8-558B-43EB-87FF-78E6BC2E6F19}" type="presParOf" srcId="{A1F0D7F8-BFD6-4B76-A1C6-0FE755D16407}" destId="{DAE87EE6-15F6-4E23-9FCF-6E2346119B80}" srcOrd="2" destOrd="0" presId="urn:microsoft.com/office/officeart/2008/layout/LinedList"/>
    <dgm:cxn modelId="{B9468253-6EDE-499C-8B6F-22AAC6F03D2E}" type="presParOf" srcId="{A1F0D7F8-BFD6-4B76-A1C6-0FE755D16407}" destId="{5F35C7C6-F64F-46C9-90B9-27DEF7BB29B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080637-2C35-46E9-A2F3-97641EA320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835A53-9346-48FD-9D2E-BF49C80F57BE}">
      <dgm:prSet phldrT="[Текст]"/>
      <dgm:spPr/>
      <dgm:t>
        <a:bodyPr/>
        <a:lstStyle/>
        <a:p>
          <a:r>
            <a:rPr lang="ru-RU" b="0" i="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gm:t>
    </dgm:pt>
    <dgm:pt modelId="{5E64DAB3-206D-4999-BB79-324063FDFBF5}" type="parTrans" cxnId="{B47529ED-AB10-46D0-B2AE-955C57C0BFC2}">
      <dgm:prSet/>
      <dgm:spPr/>
      <dgm:t>
        <a:bodyPr/>
        <a:lstStyle/>
        <a:p>
          <a:endParaRPr lang="ru-RU"/>
        </a:p>
      </dgm:t>
    </dgm:pt>
    <dgm:pt modelId="{9D7254F1-3F3E-4276-9D0B-0F3AE579ED53}" type="sibTrans" cxnId="{B47529ED-AB10-46D0-B2AE-955C57C0BFC2}">
      <dgm:prSet/>
      <dgm:spPr/>
      <dgm:t>
        <a:bodyPr/>
        <a:lstStyle/>
        <a:p>
          <a:endParaRPr lang="ru-RU"/>
        </a:p>
      </dgm:t>
    </dgm:pt>
    <dgm:pt modelId="{F71E916E-29C8-4559-92A2-9BEEBC63932D}" type="pres">
      <dgm:prSet presAssocID="{ED080637-2C35-46E9-A2F3-97641EA320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D160D6-93EE-42AC-BC7D-4AD9CADD32B5}" type="pres">
      <dgm:prSet presAssocID="{8A835A53-9346-48FD-9D2E-BF49C80F57BE}" presName="parentText" presStyleLbl="node1" presStyleIdx="0" presStyleCnt="1" custLinFactNeighborY="-314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A59DD6-773D-4602-9CA0-AF55F61421CA}" type="presOf" srcId="{8A835A53-9346-48FD-9D2E-BF49C80F57BE}" destId="{FFD160D6-93EE-42AC-BC7D-4AD9CADD32B5}" srcOrd="0" destOrd="0" presId="urn:microsoft.com/office/officeart/2005/8/layout/vList2"/>
    <dgm:cxn modelId="{B47529ED-AB10-46D0-B2AE-955C57C0BFC2}" srcId="{ED080637-2C35-46E9-A2F3-97641EA3207C}" destId="{8A835A53-9346-48FD-9D2E-BF49C80F57BE}" srcOrd="0" destOrd="0" parTransId="{5E64DAB3-206D-4999-BB79-324063FDFBF5}" sibTransId="{9D7254F1-3F3E-4276-9D0B-0F3AE579ED53}"/>
    <dgm:cxn modelId="{F6521A9C-CDB8-462F-85E9-BE848D5C18DB}" type="presOf" srcId="{ED080637-2C35-46E9-A2F3-97641EA3207C}" destId="{F71E916E-29C8-4559-92A2-9BEEBC63932D}" srcOrd="0" destOrd="0" presId="urn:microsoft.com/office/officeart/2005/8/layout/vList2"/>
    <dgm:cxn modelId="{6F74D7CE-D8EA-41CC-AC8D-9118C7DCE539}" type="presParOf" srcId="{F71E916E-29C8-4559-92A2-9BEEBC63932D}" destId="{FFD160D6-93EE-42AC-BC7D-4AD9CADD32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43B88C-C4CA-4592-ADC5-D37AD36CB49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398A41-CCCB-4BC1-948E-9767D5414788}">
      <dgm:prSet phldrT="[Текст]"/>
      <dgm:spPr/>
      <dgm:t>
        <a:bodyPr vert="vert270"/>
        <a:lstStyle/>
        <a:p>
          <a:r>
            <a:rPr lang="ru-RU" b="1" dirty="0" smtClean="0">
              <a:solidFill>
                <a:srgbClr val="FF0000"/>
              </a:solidFill>
            </a:rPr>
            <a:t>Специальные карты (схемы)</a:t>
          </a:r>
          <a:endParaRPr lang="ru-RU" dirty="0"/>
        </a:p>
      </dgm:t>
    </dgm:pt>
    <dgm:pt modelId="{9851A12C-9FB5-4771-ADB9-0EEB809228D1}" type="parTrans" cxnId="{1FCA8097-460B-4FBF-A10E-72BA44E470E8}">
      <dgm:prSet/>
      <dgm:spPr/>
      <dgm:t>
        <a:bodyPr/>
        <a:lstStyle/>
        <a:p>
          <a:endParaRPr lang="ru-RU"/>
        </a:p>
      </dgm:t>
    </dgm:pt>
    <dgm:pt modelId="{9C01E561-BB1B-49A4-B5E9-D7F8C27CBC11}" type="sibTrans" cxnId="{1FCA8097-460B-4FBF-A10E-72BA44E470E8}">
      <dgm:prSet/>
      <dgm:spPr/>
      <dgm:t>
        <a:bodyPr/>
        <a:lstStyle/>
        <a:p>
          <a:endParaRPr lang="ru-RU"/>
        </a:p>
      </dgm:t>
    </dgm:pt>
    <dgm:pt modelId="{3C8E5C09-0BEF-4DAA-8A19-0B9814813C06}">
      <dgm:prSet phldrT="[Текст]" custT="1"/>
      <dgm:spPr>
        <a:noFill/>
      </dgm:spPr>
      <dgm:t>
        <a:bodyPr/>
        <a:lstStyle/>
        <a:p>
          <a:pPr>
            <a:spcAft>
              <a:spcPts val="0"/>
            </a:spcAft>
          </a:pPr>
          <a:r>
            <a:rPr lang="ru-RU" sz="1800" b="1" i="0" dirty="0" smtClean="0">
              <a:solidFill>
                <a:srgbClr val="C00000"/>
              </a:solidFill>
            </a:rPr>
            <a:t>Основные требования к специальным картам (схемам):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1. Специальные карты </a:t>
          </a:r>
          <a:r>
            <a:rPr lang="ru-RU" sz="1800" b="1" i="0" dirty="0" smtClean="0">
              <a:solidFill>
                <a:srgbClr val="C00000"/>
              </a:solidFill>
            </a:rPr>
            <a:t>предназначены для обеспечения строительства объектов капстроительства вне населенных пунктов</a:t>
          </a:r>
          <a:r>
            <a:rPr lang="ru-RU" sz="1800" b="0" i="0" dirty="0" smtClean="0">
              <a:solidFill>
                <a:schemeClr val="tx1"/>
              </a:solidFill>
            </a:rPr>
            <a:t> в границах   земельных участков, необходимых для разведки и добычи полезных ископаемых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2. </a:t>
          </a:r>
          <a:r>
            <a:rPr lang="ru-RU" sz="1800" b="1" i="0" dirty="0" smtClean="0">
              <a:solidFill>
                <a:srgbClr val="C00000"/>
              </a:solidFill>
            </a:rPr>
            <a:t>Картографические материалы</a:t>
          </a:r>
          <a:r>
            <a:rPr lang="ru-RU" sz="1800" b="0" i="0" dirty="0" smtClean="0">
              <a:solidFill>
                <a:schemeClr val="tx1"/>
              </a:solidFill>
            </a:rPr>
            <a:t>, которые создаются уполномоченным федеральным органом исполнительной власти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3. Специальные карты </a:t>
          </a:r>
          <a:r>
            <a:rPr lang="ru-RU" sz="1800" b="1" i="0" dirty="0" smtClean="0">
              <a:solidFill>
                <a:srgbClr val="C00000"/>
              </a:solidFill>
            </a:rPr>
            <a:t>используются для определения возможности строительства</a:t>
          </a:r>
          <a:r>
            <a:rPr lang="ru-RU" sz="1800" b="0" i="0" dirty="0" smtClean="0">
              <a:solidFill>
                <a:schemeClr val="tx1"/>
              </a:solidFill>
            </a:rPr>
            <a:t> на конкретных земельных участках </a:t>
          </a:r>
          <a:r>
            <a:rPr lang="ru-RU" sz="1800" b="1" i="0" dirty="0" smtClean="0">
              <a:solidFill>
                <a:srgbClr val="C00000"/>
              </a:solidFill>
            </a:rPr>
            <a:t>с учётом наличия месторождений</a:t>
          </a:r>
          <a:r>
            <a:rPr lang="ru-RU" sz="1800" b="0" i="0" dirty="0" smtClean="0">
              <a:solidFill>
                <a:schemeClr val="tx1"/>
              </a:solidFill>
            </a:rPr>
            <a:t> полезных ископаемых и </a:t>
          </a:r>
          <a:r>
            <a:rPr lang="ru-RU" sz="1800" b="1" i="0" dirty="0" smtClean="0">
              <a:solidFill>
                <a:srgbClr val="C00000"/>
              </a:solidFill>
            </a:rPr>
            <a:t>прав пользования недрами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4. </a:t>
          </a:r>
          <a:r>
            <a:rPr lang="ru-RU" sz="1800" b="1" i="0" dirty="0" smtClean="0">
              <a:solidFill>
                <a:srgbClr val="C00000"/>
              </a:solidFill>
            </a:rPr>
            <a:t>Создаются с использованием </a:t>
          </a:r>
          <a:r>
            <a:rPr lang="ru-RU" sz="1800" b="0" i="0" dirty="0" smtClean="0">
              <a:solidFill>
                <a:schemeClr val="tx1"/>
              </a:solidFill>
            </a:rPr>
            <a:t>единой электронной </a:t>
          </a:r>
          <a:r>
            <a:rPr lang="ru-RU" sz="1800" b="1" i="0" dirty="0" smtClean="0">
              <a:solidFill>
                <a:srgbClr val="C00000"/>
              </a:solidFill>
            </a:rPr>
            <a:t>картографической основы</a:t>
          </a:r>
          <a:r>
            <a:rPr lang="ru-RU" sz="1800" b="0" i="0" dirty="0" smtClean="0">
              <a:solidFill>
                <a:schemeClr val="tx1"/>
              </a:solidFill>
            </a:rPr>
            <a:t>, которая формируется в соответствии с законодательством о геодезии и картографии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5. </a:t>
          </a:r>
          <a:r>
            <a:rPr lang="ru-RU" sz="1800" b="1" i="0" dirty="0" smtClean="0">
              <a:solidFill>
                <a:srgbClr val="C00000"/>
              </a:solidFill>
            </a:rPr>
            <a:t>Отображают</a:t>
          </a:r>
          <a:r>
            <a:rPr lang="ru-RU" sz="1800" b="0" i="0" dirty="0" smtClean="0">
              <a:solidFill>
                <a:schemeClr val="tx1"/>
              </a:solidFill>
            </a:rPr>
            <a:t> на землях за границами населённых пунктов: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- </a:t>
          </a:r>
          <a:r>
            <a:rPr lang="ru-RU" sz="1800" b="1" i="0" dirty="0" smtClean="0">
              <a:solidFill>
                <a:srgbClr val="C00000"/>
              </a:solidFill>
            </a:rPr>
            <a:t>месторождения</a:t>
          </a:r>
          <a:r>
            <a:rPr lang="ru-RU" sz="1800" b="0" i="0" dirty="0" smtClean="0">
              <a:solidFill>
                <a:schemeClr val="tx1"/>
              </a:solidFill>
            </a:rPr>
            <a:t> полезных ископаемых, запасы которых учтены </a:t>
          </a:r>
          <a:r>
            <a:rPr lang="ru-RU" sz="1800" b="0" i="0" dirty="0" err="1" smtClean="0">
              <a:solidFill>
                <a:schemeClr val="tx1"/>
              </a:solidFill>
            </a:rPr>
            <a:t>гос.балансом</a:t>
          </a:r>
          <a:r>
            <a:rPr lang="ru-RU" sz="1800" b="0" i="0" dirty="0" smtClean="0">
              <a:solidFill>
                <a:schemeClr val="tx1"/>
              </a:solidFill>
            </a:rPr>
            <a:t> запасов;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- </a:t>
          </a:r>
          <a:r>
            <a:rPr lang="ru-RU" sz="1800" b="1" i="0" dirty="0" smtClean="0">
              <a:solidFill>
                <a:srgbClr val="C00000"/>
              </a:solidFill>
            </a:rPr>
            <a:t>границы УН</a:t>
          </a:r>
          <a:r>
            <a:rPr lang="ru-RU" sz="1800" b="0" i="0" dirty="0" smtClean="0">
              <a:solidFill>
                <a:schemeClr val="tx1"/>
              </a:solidFill>
            </a:rPr>
            <a:t>, предоставленных в пользование в виде горного отвода; 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6. </a:t>
          </a:r>
          <a:r>
            <a:rPr lang="ru-RU" sz="1800" b="1" i="0" dirty="0" smtClean="0">
              <a:solidFill>
                <a:srgbClr val="C00000"/>
              </a:solidFill>
            </a:rPr>
            <a:t>Информация о месторождениях ОПИ </a:t>
          </a:r>
          <a:r>
            <a:rPr lang="ru-RU" sz="1800" b="0" i="0" dirty="0" smtClean="0">
              <a:solidFill>
                <a:schemeClr val="tx1"/>
              </a:solidFill>
            </a:rPr>
            <a:t>и </a:t>
          </a:r>
          <a:r>
            <a:rPr lang="ru-RU" sz="1800" b="1" i="0" dirty="0" smtClean="0">
              <a:solidFill>
                <a:srgbClr val="C00000"/>
              </a:solidFill>
            </a:rPr>
            <a:t>границах УНМЗ предоставляется</a:t>
          </a:r>
          <a:r>
            <a:rPr lang="ru-RU" sz="1800" b="0" i="0" dirty="0" smtClean="0">
              <a:solidFill>
                <a:schemeClr val="tx1"/>
              </a:solidFill>
            </a:rPr>
            <a:t> уполномоченными </a:t>
          </a:r>
          <a:r>
            <a:rPr lang="ru-RU" sz="1800" b="1" i="0" dirty="0" smtClean="0">
              <a:solidFill>
                <a:srgbClr val="C00000"/>
              </a:solidFill>
            </a:rPr>
            <a:t>органами государственной власти субъектов РФ</a:t>
          </a:r>
          <a:r>
            <a:rPr lang="ru-RU" sz="1800" b="0" i="0" dirty="0" smtClean="0">
              <a:solidFill>
                <a:schemeClr val="tx1"/>
              </a:solidFill>
            </a:rPr>
            <a:t> в электронной форме, в том числе через единую систему межведомственного электронного взаимодействия</a:t>
          </a:r>
        </a:p>
        <a:p>
          <a:pPr>
            <a:spcAft>
              <a:spcPts val="0"/>
            </a:spcAft>
          </a:pPr>
          <a:r>
            <a:rPr lang="ru-RU" sz="1800" b="0" i="0" dirty="0" smtClean="0">
              <a:solidFill>
                <a:schemeClr val="tx1"/>
              </a:solidFill>
            </a:rPr>
            <a:t>7. </a:t>
          </a:r>
          <a:r>
            <a:rPr lang="ru-RU" sz="1800" b="1" i="0" dirty="0" smtClean="0">
              <a:solidFill>
                <a:srgbClr val="C00000"/>
              </a:solidFill>
            </a:rPr>
            <a:t>Размещаются в едином фонде геологической информации о недрах</a:t>
          </a:r>
          <a:endParaRPr lang="ru-RU" sz="1800" b="1" dirty="0">
            <a:solidFill>
              <a:srgbClr val="C00000"/>
            </a:solidFill>
          </a:endParaRPr>
        </a:p>
      </dgm:t>
    </dgm:pt>
    <dgm:pt modelId="{61210D6F-2EBF-489E-BA60-9BF62384CE1E}" type="parTrans" cxnId="{EB1554AB-AF3A-4B9F-84D7-5073BD1DE0FE}">
      <dgm:prSet/>
      <dgm:spPr/>
      <dgm:t>
        <a:bodyPr/>
        <a:lstStyle/>
        <a:p>
          <a:endParaRPr lang="ru-RU"/>
        </a:p>
      </dgm:t>
    </dgm:pt>
    <dgm:pt modelId="{1C869146-8E14-4B19-9CBB-57540193B43A}" type="sibTrans" cxnId="{EB1554AB-AF3A-4B9F-84D7-5073BD1DE0FE}">
      <dgm:prSet/>
      <dgm:spPr/>
      <dgm:t>
        <a:bodyPr/>
        <a:lstStyle/>
        <a:p>
          <a:endParaRPr lang="ru-RU"/>
        </a:p>
      </dgm:t>
    </dgm:pt>
    <dgm:pt modelId="{894FF260-F9BF-48DC-9122-F972B2B99EC2}" type="pres">
      <dgm:prSet presAssocID="{8543B88C-C4CA-4592-ADC5-D37AD36CB49C}" presName="vert0" presStyleCnt="0">
        <dgm:presLayoutVars>
          <dgm:dir/>
          <dgm:animOne val="branch"/>
          <dgm:animLvl val="lvl"/>
        </dgm:presLayoutVars>
      </dgm:prSet>
      <dgm:spPr/>
    </dgm:pt>
    <dgm:pt modelId="{731BE8BD-1B60-4266-ABE3-EA43C7610AB8}" type="pres">
      <dgm:prSet presAssocID="{86398A41-CCCB-4BC1-948E-9767D5414788}" presName="thickLine" presStyleLbl="alignNode1" presStyleIdx="0" presStyleCnt="1"/>
      <dgm:spPr/>
    </dgm:pt>
    <dgm:pt modelId="{D970B52C-3514-4DA1-B065-AB8BE1A0360C}" type="pres">
      <dgm:prSet presAssocID="{86398A41-CCCB-4BC1-948E-9767D5414788}" presName="horz1" presStyleCnt="0"/>
      <dgm:spPr/>
    </dgm:pt>
    <dgm:pt modelId="{29980070-8712-4CCD-9DF8-D532D1CF51D9}" type="pres">
      <dgm:prSet presAssocID="{86398A41-CCCB-4BC1-948E-9767D5414788}" presName="tx1" presStyleLbl="revTx" presStyleIdx="0" presStyleCnt="2" custScaleX="23049"/>
      <dgm:spPr/>
      <dgm:t>
        <a:bodyPr/>
        <a:lstStyle/>
        <a:p>
          <a:endParaRPr lang="ru-RU"/>
        </a:p>
      </dgm:t>
    </dgm:pt>
    <dgm:pt modelId="{EF07AE7D-2C2F-4C18-B88F-36237257563D}" type="pres">
      <dgm:prSet presAssocID="{86398A41-CCCB-4BC1-948E-9767D5414788}" presName="vert1" presStyleCnt="0"/>
      <dgm:spPr/>
    </dgm:pt>
    <dgm:pt modelId="{F4217E1E-0CB5-400E-8A64-F49125F5C072}" type="pres">
      <dgm:prSet presAssocID="{3C8E5C09-0BEF-4DAA-8A19-0B9814813C06}" presName="vertSpace2a" presStyleCnt="0"/>
      <dgm:spPr/>
    </dgm:pt>
    <dgm:pt modelId="{4DB1C6C9-50FB-4EE9-880D-1F1CF5721C18}" type="pres">
      <dgm:prSet presAssocID="{3C8E5C09-0BEF-4DAA-8A19-0B9814813C06}" presName="horz2" presStyleCnt="0"/>
      <dgm:spPr/>
    </dgm:pt>
    <dgm:pt modelId="{ECB805BE-C16D-4B9B-97FE-AC8C07845098}" type="pres">
      <dgm:prSet presAssocID="{3C8E5C09-0BEF-4DAA-8A19-0B9814813C06}" presName="horzSpace2" presStyleCnt="0"/>
      <dgm:spPr/>
    </dgm:pt>
    <dgm:pt modelId="{09E3676A-5C5D-4F64-8A84-711DD1136FFB}" type="pres">
      <dgm:prSet presAssocID="{3C8E5C09-0BEF-4DAA-8A19-0B9814813C06}" presName="tx2" presStyleLbl="revTx" presStyleIdx="1" presStyleCnt="2" custScaleX="118113" custScaleY="144979" custLinFactNeighborX="394" custLinFactNeighborY="-5059"/>
      <dgm:spPr/>
      <dgm:t>
        <a:bodyPr/>
        <a:lstStyle/>
        <a:p>
          <a:endParaRPr lang="ru-RU"/>
        </a:p>
      </dgm:t>
    </dgm:pt>
    <dgm:pt modelId="{813598CF-B761-46B3-9515-95DF54A817E0}" type="pres">
      <dgm:prSet presAssocID="{3C8E5C09-0BEF-4DAA-8A19-0B9814813C06}" presName="vert2" presStyleCnt="0"/>
      <dgm:spPr/>
    </dgm:pt>
    <dgm:pt modelId="{3817983F-9F7A-4922-AB69-F8A74AB7E952}" type="pres">
      <dgm:prSet presAssocID="{3C8E5C09-0BEF-4DAA-8A19-0B9814813C06}" presName="thinLine2b" presStyleLbl="callout" presStyleIdx="0" presStyleCnt="1"/>
      <dgm:spPr/>
    </dgm:pt>
    <dgm:pt modelId="{CC0CBABE-561D-482B-AFC1-F35348E19E01}" type="pres">
      <dgm:prSet presAssocID="{3C8E5C09-0BEF-4DAA-8A19-0B9814813C06}" presName="vertSpace2b" presStyleCnt="0"/>
      <dgm:spPr/>
    </dgm:pt>
  </dgm:ptLst>
  <dgm:cxnLst>
    <dgm:cxn modelId="{EB1554AB-AF3A-4B9F-84D7-5073BD1DE0FE}" srcId="{86398A41-CCCB-4BC1-948E-9767D5414788}" destId="{3C8E5C09-0BEF-4DAA-8A19-0B9814813C06}" srcOrd="0" destOrd="0" parTransId="{61210D6F-2EBF-489E-BA60-9BF62384CE1E}" sibTransId="{1C869146-8E14-4B19-9CBB-57540193B43A}"/>
    <dgm:cxn modelId="{1451B934-5538-45AA-A415-3E55104F1BB8}" type="presOf" srcId="{86398A41-CCCB-4BC1-948E-9767D5414788}" destId="{29980070-8712-4CCD-9DF8-D532D1CF51D9}" srcOrd="0" destOrd="0" presId="urn:microsoft.com/office/officeart/2008/layout/LinedList"/>
    <dgm:cxn modelId="{1FCA8097-460B-4FBF-A10E-72BA44E470E8}" srcId="{8543B88C-C4CA-4592-ADC5-D37AD36CB49C}" destId="{86398A41-CCCB-4BC1-948E-9767D5414788}" srcOrd="0" destOrd="0" parTransId="{9851A12C-9FB5-4771-ADB9-0EEB809228D1}" sibTransId="{9C01E561-BB1B-49A4-B5E9-D7F8C27CBC11}"/>
    <dgm:cxn modelId="{C3176903-6C29-4A72-9AA4-73E04B3B6CC4}" type="presOf" srcId="{3C8E5C09-0BEF-4DAA-8A19-0B9814813C06}" destId="{09E3676A-5C5D-4F64-8A84-711DD1136FFB}" srcOrd="0" destOrd="0" presId="urn:microsoft.com/office/officeart/2008/layout/LinedList"/>
    <dgm:cxn modelId="{6D26891A-290F-4FCA-8813-1F8233F52F85}" type="presOf" srcId="{8543B88C-C4CA-4592-ADC5-D37AD36CB49C}" destId="{894FF260-F9BF-48DC-9122-F972B2B99EC2}" srcOrd="0" destOrd="0" presId="urn:microsoft.com/office/officeart/2008/layout/LinedList"/>
    <dgm:cxn modelId="{94B52067-E54B-4769-9A8D-2C3FCD3DE2A2}" type="presParOf" srcId="{894FF260-F9BF-48DC-9122-F972B2B99EC2}" destId="{731BE8BD-1B60-4266-ABE3-EA43C7610AB8}" srcOrd="0" destOrd="0" presId="urn:microsoft.com/office/officeart/2008/layout/LinedList"/>
    <dgm:cxn modelId="{FF37E697-3C9A-4AED-AA4A-AFE2179F18CE}" type="presParOf" srcId="{894FF260-F9BF-48DC-9122-F972B2B99EC2}" destId="{D970B52C-3514-4DA1-B065-AB8BE1A0360C}" srcOrd="1" destOrd="0" presId="urn:microsoft.com/office/officeart/2008/layout/LinedList"/>
    <dgm:cxn modelId="{FECEF6F9-6BAF-4FF3-9547-1C653054F069}" type="presParOf" srcId="{D970B52C-3514-4DA1-B065-AB8BE1A0360C}" destId="{29980070-8712-4CCD-9DF8-D532D1CF51D9}" srcOrd="0" destOrd="0" presId="urn:microsoft.com/office/officeart/2008/layout/LinedList"/>
    <dgm:cxn modelId="{50E8B8D6-5F16-4491-8504-F6DD50F510CA}" type="presParOf" srcId="{D970B52C-3514-4DA1-B065-AB8BE1A0360C}" destId="{EF07AE7D-2C2F-4C18-B88F-36237257563D}" srcOrd="1" destOrd="0" presId="urn:microsoft.com/office/officeart/2008/layout/LinedList"/>
    <dgm:cxn modelId="{9302B90E-A5D0-4277-86FE-CF5D69F6C31A}" type="presParOf" srcId="{EF07AE7D-2C2F-4C18-B88F-36237257563D}" destId="{F4217E1E-0CB5-400E-8A64-F49125F5C072}" srcOrd="0" destOrd="0" presId="urn:microsoft.com/office/officeart/2008/layout/LinedList"/>
    <dgm:cxn modelId="{8D6E4858-1ABE-4078-BF65-3BF98E6325C5}" type="presParOf" srcId="{EF07AE7D-2C2F-4C18-B88F-36237257563D}" destId="{4DB1C6C9-50FB-4EE9-880D-1F1CF5721C18}" srcOrd="1" destOrd="0" presId="urn:microsoft.com/office/officeart/2008/layout/LinedList"/>
    <dgm:cxn modelId="{7E13F922-9884-46B0-83F8-D3318FA1A2A4}" type="presParOf" srcId="{4DB1C6C9-50FB-4EE9-880D-1F1CF5721C18}" destId="{ECB805BE-C16D-4B9B-97FE-AC8C07845098}" srcOrd="0" destOrd="0" presId="urn:microsoft.com/office/officeart/2008/layout/LinedList"/>
    <dgm:cxn modelId="{CE282587-5EC9-42A1-94E4-C67FAA275C60}" type="presParOf" srcId="{4DB1C6C9-50FB-4EE9-880D-1F1CF5721C18}" destId="{09E3676A-5C5D-4F64-8A84-711DD1136FFB}" srcOrd="1" destOrd="0" presId="urn:microsoft.com/office/officeart/2008/layout/LinedList"/>
    <dgm:cxn modelId="{D55599D9-7096-48C8-8E54-F2090CBA7361}" type="presParOf" srcId="{4DB1C6C9-50FB-4EE9-880D-1F1CF5721C18}" destId="{813598CF-B761-46B3-9515-95DF54A817E0}" srcOrd="2" destOrd="0" presId="urn:microsoft.com/office/officeart/2008/layout/LinedList"/>
    <dgm:cxn modelId="{73037E38-D503-4760-A2FD-E50A22EF31F4}" type="presParOf" srcId="{EF07AE7D-2C2F-4C18-B88F-36237257563D}" destId="{3817983F-9F7A-4922-AB69-F8A74AB7E952}" srcOrd="2" destOrd="0" presId="urn:microsoft.com/office/officeart/2008/layout/LinedList"/>
    <dgm:cxn modelId="{91EAC667-5C7D-4A28-8126-0A60BD24EE69}" type="presParOf" srcId="{EF07AE7D-2C2F-4C18-B88F-36237257563D}" destId="{CC0CBABE-561D-482B-AFC1-F35348E19E01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080637-2C35-46E9-A2F3-97641EA320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835A53-9346-48FD-9D2E-BF49C80F57BE}">
      <dgm:prSet phldrT="[Текст]"/>
      <dgm:spPr/>
      <dgm:t>
        <a:bodyPr/>
        <a:lstStyle/>
        <a:p>
          <a:r>
            <a:rPr lang="ru-RU" b="0" i="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gm:t>
    </dgm:pt>
    <dgm:pt modelId="{5E64DAB3-206D-4999-BB79-324063FDFBF5}" type="parTrans" cxnId="{B47529ED-AB10-46D0-B2AE-955C57C0BFC2}">
      <dgm:prSet/>
      <dgm:spPr/>
      <dgm:t>
        <a:bodyPr/>
        <a:lstStyle/>
        <a:p>
          <a:endParaRPr lang="ru-RU"/>
        </a:p>
      </dgm:t>
    </dgm:pt>
    <dgm:pt modelId="{9D7254F1-3F3E-4276-9D0B-0F3AE579ED53}" type="sibTrans" cxnId="{B47529ED-AB10-46D0-B2AE-955C57C0BFC2}">
      <dgm:prSet/>
      <dgm:spPr/>
      <dgm:t>
        <a:bodyPr/>
        <a:lstStyle/>
        <a:p>
          <a:endParaRPr lang="ru-RU"/>
        </a:p>
      </dgm:t>
    </dgm:pt>
    <dgm:pt modelId="{F71E916E-29C8-4559-92A2-9BEEBC63932D}" type="pres">
      <dgm:prSet presAssocID="{ED080637-2C35-46E9-A2F3-97641EA320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D160D6-93EE-42AC-BC7D-4AD9CADD32B5}" type="pres">
      <dgm:prSet presAssocID="{8A835A53-9346-48FD-9D2E-BF49C80F57BE}" presName="parentText" presStyleLbl="node1" presStyleIdx="0" presStyleCnt="1" custLinFactNeighborY="-314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AD64E3-454C-428F-828A-46F2A5B38ACC}" type="presOf" srcId="{ED080637-2C35-46E9-A2F3-97641EA3207C}" destId="{F71E916E-29C8-4559-92A2-9BEEBC63932D}" srcOrd="0" destOrd="0" presId="urn:microsoft.com/office/officeart/2005/8/layout/vList2"/>
    <dgm:cxn modelId="{B47529ED-AB10-46D0-B2AE-955C57C0BFC2}" srcId="{ED080637-2C35-46E9-A2F3-97641EA3207C}" destId="{8A835A53-9346-48FD-9D2E-BF49C80F57BE}" srcOrd="0" destOrd="0" parTransId="{5E64DAB3-206D-4999-BB79-324063FDFBF5}" sibTransId="{9D7254F1-3F3E-4276-9D0B-0F3AE579ED53}"/>
    <dgm:cxn modelId="{6DB33CE5-27B0-4021-ADB8-BB92EAA5BBB2}" type="presOf" srcId="{8A835A53-9346-48FD-9D2E-BF49C80F57BE}" destId="{FFD160D6-93EE-42AC-BC7D-4AD9CADD32B5}" srcOrd="0" destOrd="0" presId="urn:microsoft.com/office/officeart/2005/8/layout/vList2"/>
    <dgm:cxn modelId="{BDD24625-FE57-491C-BDBA-35527B88C604}" type="presParOf" srcId="{F71E916E-29C8-4559-92A2-9BEEBC63932D}" destId="{FFD160D6-93EE-42AC-BC7D-4AD9CADD32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543B88C-C4CA-4592-ADC5-D37AD36CB49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398A41-CCCB-4BC1-948E-9767D5414788}">
      <dgm:prSet phldrT="[Текст]"/>
      <dgm:spPr/>
      <dgm:t>
        <a:bodyPr vert="vert270"/>
        <a:lstStyle/>
        <a:p>
          <a:pPr algn="ctr"/>
          <a:r>
            <a:rPr lang="ru-RU" b="1" dirty="0" smtClean="0">
              <a:solidFill>
                <a:srgbClr val="FF0000"/>
              </a:solidFill>
            </a:rPr>
            <a:t>Специальные карты (схемы)</a:t>
          </a:r>
          <a:endParaRPr lang="ru-RU" dirty="0"/>
        </a:p>
      </dgm:t>
    </dgm:pt>
    <dgm:pt modelId="{9851A12C-9FB5-4771-ADB9-0EEB809228D1}" type="parTrans" cxnId="{1FCA8097-460B-4FBF-A10E-72BA44E470E8}">
      <dgm:prSet/>
      <dgm:spPr/>
      <dgm:t>
        <a:bodyPr/>
        <a:lstStyle/>
        <a:p>
          <a:endParaRPr lang="ru-RU"/>
        </a:p>
      </dgm:t>
    </dgm:pt>
    <dgm:pt modelId="{9C01E561-BB1B-49A4-B5E9-D7F8C27CBC11}" type="sibTrans" cxnId="{1FCA8097-460B-4FBF-A10E-72BA44E470E8}">
      <dgm:prSet/>
      <dgm:spPr/>
      <dgm:t>
        <a:bodyPr/>
        <a:lstStyle/>
        <a:p>
          <a:endParaRPr lang="ru-RU"/>
        </a:p>
      </dgm:t>
    </dgm:pt>
    <dgm:pt modelId="{3C8E5C09-0BEF-4DAA-8A19-0B9814813C06}">
      <dgm:prSet phldrT="[Текст]" custT="1"/>
      <dgm:spPr>
        <a:noFill/>
      </dgm:spPr>
      <dgm:t>
        <a:bodyPr/>
        <a:lstStyle/>
        <a:p>
          <a:pPr>
            <a:spcAft>
              <a:spcPts val="0"/>
            </a:spcAft>
          </a:pPr>
          <a:r>
            <a:rPr lang="ru-RU" sz="1600" b="1" i="0" dirty="0" smtClean="0">
              <a:solidFill>
                <a:srgbClr val="C00000"/>
              </a:solidFill>
            </a:rPr>
            <a:t>Порядок предоставления </a:t>
          </a:r>
          <a:r>
            <a:rPr lang="ru-RU" sz="1600" b="0" i="0" dirty="0" smtClean="0">
              <a:solidFill>
                <a:schemeClr val="tx1"/>
              </a:solidFill>
            </a:rPr>
            <a:t>и состав информации, содержащейся в специальных картах (схемах), устанавливаются уполномоченным Правительством РФ федеральным органом исполнительной власти. </a:t>
          </a:r>
          <a:r>
            <a:rPr lang="ru-RU" sz="1600" b="1" i="0" dirty="0" smtClean="0">
              <a:solidFill>
                <a:srgbClr val="C00000"/>
              </a:solidFill>
            </a:rPr>
            <a:t>С 1 сентября 2024 года действует Порядок, утверждённый приказом Минприроды России от 02.05.2024 №257</a:t>
          </a:r>
          <a:r>
            <a:rPr lang="ru-RU" sz="1600" b="0" i="0" dirty="0" smtClean="0">
              <a:solidFill>
                <a:schemeClr val="tx1"/>
              </a:solidFill>
            </a:rPr>
            <a:t>. 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Как использовать специальные карты (схемы):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- заинтересованное лицо обращается к ним для подтверждения наличия или отсутствия месторождений полезных ископаемых и/или участков недр, предоставленных в пользование, в границах планируемого к строительству земельного участка; 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- на основе обращения формируется электронный документ (выписка):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- если участок не расположен в границах месторождений или участков недр — подтверждающий отсутствие таких объектов на дату обращения;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- если участок расположен в таких границах — содержащий информацию о </a:t>
          </a:r>
          <a:r>
            <a:rPr lang="ru-RU" sz="1600" b="0" i="0" dirty="0" err="1" smtClean="0">
              <a:solidFill>
                <a:schemeClr val="tx1"/>
              </a:solidFill>
            </a:rPr>
            <a:t>наличииместорождений</a:t>
          </a:r>
          <a:r>
            <a:rPr lang="ru-RU" sz="1600" b="0" i="0" dirty="0" smtClean="0">
              <a:solidFill>
                <a:schemeClr val="tx1"/>
              </a:solidFill>
            </a:rPr>
            <a:t> или участков недр; 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- выписка предоставляется в автоматическом режиме через государственный информационный ресурс в течение 1 рабочего дня со дня обращения. 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Особенности строительства:</a:t>
          </a:r>
        </a:p>
        <a:p>
          <a:pPr>
            <a:spcAft>
              <a:spcPts val="0"/>
            </a:spcAft>
          </a:pPr>
          <a:r>
            <a:rPr lang="ru-RU" sz="1600" b="0" i="0" dirty="0" smtClean="0">
              <a:solidFill>
                <a:schemeClr val="tx1"/>
              </a:solidFill>
            </a:rPr>
            <a:t>если земельный участок расположен в границах месторождений или участков недр, строительство объектов капитального строительства допускается только после согласования с комиссией. Комиссию создаёт федеральный орган управления государственным фондом недр или его территориальный орган. В случае с участками, относящимися к общераспространённым </a:t>
          </a:r>
          <a:r>
            <a:rPr lang="ru-RU" sz="1600" b="0" i="0" dirty="0" smtClean="0"/>
            <a:t>полезным ископаемым или участкам недр местного значения, комиссию </a:t>
          </a:r>
          <a:endParaRPr lang="ru-RU" sz="1600" b="1" dirty="0">
            <a:solidFill>
              <a:srgbClr val="C00000"/>
            </a:solidFill>
          </a:endParaRPr>
        </a:p>
      </dgm:t>
    </dgm:pt>
    <dgm:pt modelId="{61210D6F-2EBF-489E-BA60-9BF62384CE1E}" type="parTrans" cxnId="{EB1554AB-AF3A-4B9F-84D7-5073BD1DE0FE}">
      <dgm:prSet/>
      <dgm:spPr/>
      <dgm:t>
        <a:bodyPr/>
        <a:lstStyle/>
        <a:p>
          <a:endParaRPr lang="ru-RU"/>
        </a:p>
      </dgm:t>
    </dgm:pt>
    <dgm:pt modelId="{1C869146-8E14-4B19-9CBB-57540193B43A}" type="sibTrans" cxnId="{EB1554AB-AF3A-4B9F-84D7-5073BD1DE0FE}">
      <dgm:prSet/>
      <dgm:spPr/>
      <dgm:t>
        <a:bodyPr/>
        <a:lstStyle/>
        <a:p>
          <a:endParaRPr lang="ru-RU"/>
        </a:p>
      </dgm:t>
    </dgm:pt>
    <dgm:pt modelId="{894FF260-F9BF-48DC-9122-F972B2B99EC2}" type="pres">
      <dgm:prSet presAssocID="{8543B88C-C4CA-4592-ADC5-D37AD36CB49C}" presName="vert0" presStyleCnt="0">
        <dgm:presLayoutVars>
          <dgm:dir/>
          <dgm:animOne val="branch"/>
          <dgm:animLvl val="lvl"/>
        </dgm:presLayoutVars>
      </dgm:prSet>
      <dgm:spPr/>
    </dgm:pt>
    <dgm:pt modelId="{731BE8BD-1B60-4266-ABE3-EA43C7610AB8}" type="pres">
      <dgm:prSet presAssocID="{86398A41-CCCB-4BC1-948E-9767D5414788}" presName="thickLine" presStyleLbl="alignNode1" presStyleIdx="0" presStyleCnt="1"/>
      <dgm:spPr/>
    </dgm:pt>
    <dgm:pt modelId="{D970B52C-3514-4DA1-B065-AB8BE1A0360C}" type="pres">
      <dgm:prSet presAssocID="{86398A41-CCCB-4BC1-948E-9767D5414788}" presName="horz1" presStyleCnt="0"/>
      <dgm:spPr/>
    </dgm:pt>
    <dgm:pt modelId="{29980070-8712-4CCD-9DF8-D532D1CF51D9}" type="pres">
      <dgm:prSet presAssocID="{86398A41-CCCB-4BC1-948E-9767D5414788}" presName="tx1" presStyleLbl="revTx" presStyleIdx="0" presStyleCnt="2" custScaleX="23049"/>
      <dgm:spPr/>
      <dgm:t>
        <a:bodyPr/>
        <a:lstStyle/>
        <a:p>
          <a:endParaRPr lang="ru-RU"/>
        </a:p>
      </dgm:t>
    </dgm:pt>
    <dgm:pt modelId="{EF07AE7D-2C2F-4C18-B88F-36237257563D}" type="pres">
      <dgm:prSet presAssocID="{86398A41-CCCB-4BC1-948E-9767D5414788}" presName="vert1" presStyleCnt="0"/>
      <dgm:spPr/>
    </dgm:pt>
    <dgm:pt modelId="{F4217E1E-0CB5-400E-8A64-F49125F5C072}" type="pres">
      <dgm:prSet presAssocID="{3C8E5C09-0BEF-4DAA-8A19-0B9814813C06}" presName="vertSpace2a" presStyleCnt="0"/>
      <dgm:spPr/>
    </dgm:pt>
    <dgm:pt modelId="{4DB1C6C9-50FB-4EE9-880D-1F1CF5721C18}" type="pres">
      <dgm:prSet presAssocID="{3C8E5C09-0BEF-4DAA-8A19-0B9814813C06}" presName="horz2" presStyleCnt="0"/>
      <dgm:spPr/>
    </dgm:pt>
    <dgm:pt modelId="{ECB805BE-C16D-4B9B-97FE-AC8C07845098}" type="pres">
      <dgm:prSet presAssocID="{3C8E5C09-0BEF-4DAA-8A19-0B9814813C06}" presName="horzSpace2" presStyleCnt="0"/>
      <dgm:spPr/>
    </dgm:pt>
    <dgm:pt modelId="{09E3676A-5C5D-4F64-8A84-711DD1136FFB}" type="pres">
      <dgm:prSet presAssocID="{3C8E5C09-0BEF-4DAA-8A19-0B9814813C06}" presName="tx2" presStyleLbl="revTx" presStyleIdx="1" presStyleCnt="2" custScaleX="118113" custScaleY="144979" custLinFactNeighborX="394" custLinFactNeighborY="-5059"/>
      <dgm:spPr/>
      <dgm:t>
        <a:bodyPr/>
        <a:lstStyle/>
        <a:p>
          <a:endParaRPr lang="ru-RU"/>
        </a:p>
      </dgm:t>
    </dgm:pt>
    <dgm:pt modelId="{813598CF-B761-46B3-9515-95DF54A817E0}" type="pres">
      <dgm:prSet presAssocID="{3C8E5C09-0BEF-4DAA-8A19-0B9814813C06}" presName="vert2" presStyleCnt="0"/>
      <dgm:spPr/>
    </dgm:pt>
    <dgm:pt modelId="{3817983F-9F7A-4922-AB69-F8A74AB7E952}" type="pres">
      <dgm:prSet presAssocID="{3C8E5C09-0BEF-4DAA-8A19-0B9814813C06}" presName="thinLine2b" presStyleLbl="callout" presStyleIdx="0" presStyleCnt="1"/>
      <dgm:spPr/>
    </dgm:pt>
    <dgm:pt modelId="{CC0CBABE-561D-482B-AFC1-F35348E19E01}" type="pres">
      <dgm:prSet presAssocID="{3C8E5C09-0BEF-4DAA-8A19-0B9814813C06}" presName="vertSpace2b" presStyleCnt="0"/>
      <dgm:spPr/>
    </dgm:pt>
  </dgm:ptLst>
  <dgm:cxnLst>
    <dgm:cxn modelId="{5F861F0D-8743-4C22-BE09-DEF76A453EE4}" type="presOf" srcId="{86398A41-CCCB-4BC1-948E-9767D5414788}" destId="{29980070-8712-4CCD-9DF8-D532D1CF51D9}" srcOrd="0" destOrd="0" presId="urn:microsoft.com/office/officeart/2008/layout/LinedList"/>
    <dgm:cxn modelId="{2B5879DB-FC12-428A-B19B-081CCD77E7FC}" type="presOf" srcId="{8543B88C-C4CA-4592-ADC5-D37AD36CB49C}" destId="{894FF260-F9BF-48DC-9122-F972B2B99EC2}" srcOrd="0" destOrd="0" presId="urn:microsoft.com/office/officeart/2008/layout/LinedList"/>
    <dgm:cxn modelId="{EB1554AB-AF3A-4B9F-84D7-5073BD1DE0FE}" srcId="{86398A41-CCCB-4BC1-948E-9767D5414788}" destId="{3C8E5C09-0BEF-4DAA-8A19-0B9814813C06}" srcOrd="0" destOrd="0" parTransId="{61210D6F-2EBF-489E-BA60-9BF62384CE1E}" sibTransId="{1C869146-8E14-4B19-9CBB-57540193B43A}"/>
    <dgm:cxn modelId="{1FCA8097-460B-4FBF-A10E-72BA44E470E8}" srcId="{8543B88C-C4CA-4592-ADC5-D37AD36CB49C}" destId="{86398A41-CCCB-4BC1-948E-9767D5414788}" srcOrd="0" destOrd="0" parTransId="{9851A12C-9FB5-4771-ADB9-0EEB809228D1}" sibTransId="{9C01E561-BB1B-49A4-B5E9-D7F8C27CBC11}"/>
    <dgm:cxn modelId="{70232D79-BCE3-42DC-BD23-F54B91CE0FE6}" type="presOf" srcId="{3C8E5C09-0BEF-4DAA-8A19-0B9814813C06}" destId="{09E3676A-5C5D-4F64-8A84-711DD1136FFB}" srcOrd="0" destOrd="0" presId="urn:microsoft.com/office/officeart/2008/layout/LinedList"/>
    <dgm:cxn modelId="{F0DFFB20-0995-4A2D-B874-CA59C6BFFCA7}" type="presParOf" srcId="{894FF260-F9BF-48DC-9122-F972B2B99EC2}" destId="{731BE8BD-1B60-4266-ABE3-EA43C7610AB8}" srcOrd="0" destOrd="0" presId="urn:microsoft.com/office/officeart/2008/layout/LinedList"/>
    <dgm:cxn modelId="{6CE61738-B198-4519-84B9-4A3FF6E38A2F}" type="presParOf" srcId="{894FF260-F9BF-48DC-9122-F972B2B99EC2}" destId="{D970B52C-3514-4DA1-B065-AB8BE1A0360C}" srcOrd="1" destOrd="0" presId="urn:microsoft.com/office/officeart/2008/layout/LinedList"/>
    <dgm:cxn modelId="{796D1997-CE8D-48B4-8B99-B7746CF378BB}" type="presParOf" srcId="{D970B52C-3514-4DA1-B065-AB8BE1A0360C}" destId="{29980070-8712-4CCD-9DF8-D532D1CF51D9}" srcOrd="0" destOrd="0" presId="urn:microsoft.com/office/officeart/2008/layout/LinedList"/>
    <dgm:cxn modelId="{D60466C5-F3A0-41B4-9364-6429925C62C9}" type="presParOf" srcId="{D970B52C-3514-4DA1-B065-AB8BE1A0360C}" destId="{EF07AE7D-2C2F-4C18-B88F-36237257563D}" srcOrd="1" destOrd="0" presId="urn:microsoft.com/office/officeart/2008/layout/LinedList"/>
    <dgm:cxn modelId="{4DF5E47D-FFB1-4F79-90CB-F61A57DB684E}" type="presParOf" srcId="{EF07AE7D-2C2F-4C18-B88F-36237257563D}" destId="{F4217E1E-0CB5-400E-8A64-F49125F5C072}" srcOrd="0" destOrd="0" presId="urn:microsoft.com/office/officeart/2008/layout/LinedList"/>
    <dgm:cxn modelId="{E3AADCF3-3818-4B6D-9846-11BCEF10FF1B}" type="presParOf" srcId="{EF07AE7D-2C2F-4C18-B88F-36237257563D}" destId="{4DB1C6C9-50FB-4EE9-880D-1F1CF5721C18}" srcOrd="1" destOrd="0" presId="urn:microsoft.com/office/officeart/2008/layout/LinedList"/>
    <dgm:cxn modelId="{EA049953-AC04-4D82-8EAF-2D8F16AEB68E}" type="presParOf" srcId="{4DB1C6C9-50FB-4EE9-880D-1F1CF5721C18}" destId="{ECB805BE-C16D-4B9B-97FE-AC8C07845098}" srcOrd="0" destOrd="0" presId="urn:microsoft.com/office/officeart/2008/layout/LinedList"/>
    <dgm:cxn modelId="{00E1DDBB-A2C9-4429-8E92-93D83E34AFFB}" type="presParOf" srcId="{4DB1C6C9-50FB-4EE9-880D-1F1CF5721C18}" destId="{09E3676A-5C5D-4F64-8A84-711DD1136FFB}" srcOrd="1" destOrd="0" presId="urn:microsoft.com/office/officeart/2008/layout/LinedList"/>
    <dgm:cxn modelId="{D1123070-DDBE-4EEF-AA6B-10BD507F4892}" type="presParOf" srcId="{4DB1C6C9-50FB-4EE9-880D-1F1CF5721C18}" destId="{813598CF-B761-46B3-9515-95DF54A817E0}" srcOrd="2" destOrd="0" presId="urn:microsoft.com/office/officeart/2008/layout/LinedList"/>
    <dgm:cxn modelId="{7DD94434-A162-470C-AF26-45008D2898AE}" type="presParOf" srcId="{EF07AE7D-2C2F-4C18-B88F-36237257563D}" destId="{3817983F-9F7A-4922-AB69-F8A74AB7E952}" srcOrd="2" destOrd="0" presId="urn:microsoft.com/office/officeart/2008/layout/LinedList"/>
    <dgm:cxn modelId="{2345B276-05A1-4A34-9C15-F47EF46604EE}" type="presParOf" srcId="{EF07AE7D-2C2F-4C18-B88F-36237257563D}" destId="{CC0CBABE-561D-482B-AFC1-F35348E19E01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FB85A-F677-47C1-AAED-C2736A4B6D9C}">
      <dsp:nvSpPr>
        <dsp:cNvPr id="0" name=""/>
        <dsp:cNvSpPr/>
      </dsp:nvSpPr>
      <dsp:spPr>
        <a:xfrm>
          <a:off x="0" y="0"/>
          <a:ext cx="1177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2D98F-2015-47B5-A03F-B26B81ACD8F1}">
      <dsp:nvSpPr>
        <dsp:cNvPr id="0" name=""/>
        <dsp:cNvSpPr/>
      </dsp:nvSpPr>
      <dsp:spPr>
        <a:xfrm>
          <a:off x="0" y="0"/>
          <a:ext cx="2734149" cy="1271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0" kern="1200" dirty="0" smtClean="0"/>
            <a:t>В пункт 4.2</a:t>
          </a:r>
          <a:endParaRPr lang="ru-RU" sz="2000" kern="1200" dirty="0" smtClean="0"/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ст.3 </a:t>
          </a:r>
          <a:r>
            <a:rPr lang="ru-RU" sz="2000" b="0" kern="1200" smtClean="0"/>
            <a:t>Закона «О недрах» </a:t>
          </a:r>
          <a:r>
            <a:rPr lang="ru-RU" sz="2000" b="0" kern="1200" dirty="0" smtClean="0"/>
            <a:t>внесены изменения</a:t>
          </a:r>
          <a:endParaRPr lang="ru-RU" sz="2000" kern="1200" dirty="0"/>
        </a:p>
      </dsp:txBody>
      <dsp:txXfrm>
        <a:off x="0" y="0"/>
        <a:ext cx="2734149" cy="1271451"/>
      </dsp:txXfrm>
    </dsp:sp>
    <dsp:sp modelId="{A506943D-B8DC-408F-AB4A-290C7100E32A}">
      <dsp:nvSpPr>
        <dsp:cNvPr id="0" name=""/>
        <dsp:cNvSpPr/>
      </dsp:nvSpPr>
      <dsp:spPr>
        <a:xfrm>
          <a:off x="2903474" y="57736"/>
          <a:ext cx="8861348" cy="1154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0" i="0" kern="1200" dirty="0" smtClean="0"/>
            <a:t>4.2) подготовка и размещение </a:t>
          </a:r>
          <a:r>
            <a:rPr lang="ru-RU" sz="2300" b="1" i="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едином фонде геологической информации о недрах</a:t>
          </a:r>
          <a:r>
            <a:rPr lang="ru-RU" sz="2300" b="0" i="0" kern="1200" dirty="0" smtClean="0"/>
            <a:t> специальных карт (схем), предусмотренных частью первой ст. 25 настоящего Закона;</a:t>
          </a:r>
          <a:endParaRPr lang="ru-RU" sz="2300" kern="1200" dirty="0"/>
        </a:p>
      </dsp:txBody>
      <dsp:txXfrm>
        <a:off x="2903474" y="57736"/>
        <a:ext cx="8861348" cy="1154736"/>
      </dsp:txXfrm>
    </dsp:sp>
    <dsp:sp modelId="{DAE87EE6-15F6-4E23-9FCF-6E2346119B80}">
      <dsp:nvSpPr>
        <dsp:cNvPr id="0" name=""/>
        <dsp:cNvSpPr/>
      </dsp:nvSpPr>
      <dsp:spPr>
        <a:xfrm>
          <a:off x="2734149" y="1212473"/>
          <a:ext cx="90306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160D6-93EE-42AC-BC7D-4AD9CADD32B5}">
      <dsp:nvSpPr>
        <dsp:cNvPr id="0" name=""/>
        <dsp:cNvSpPr/>
      </dsp:nvSpPr>
      <dsp:spPr>
        <a:xfrm>
          <a:off x="0" y="13679"/>
          <a:ext cx="12052663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0" i="0" kern="120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sp:txBody>
      <dsp:txXfrm>
        <a:off x="36896" y="50575"/>
        <a:ext cx="11978871" cy="6820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FB85A-F677-47C1-AAED-C2736A4B6D9C}">
      <dsp:nvSpPr>
        <dsp:cNvPr id="0" name=""/>
        <dsp:cNvSpPr/>
      </dsp:nvSpPr>
      <dsp:spPr>
        <a:xfrm>
          <a:off x="0" y="0"/>
          <a:ext cx="1177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2D98F-2015-47B5-A03F-B26B81ACD8F1}">
      <dsp:nvSpPr>
        <dsp:cNvPr id="0" name=""/>
        <dsp:cNvSpPr/>
      </dsp:nvSpPr>
      <dsp:spPr>
        <a:xfrm>
          <a:off x="0" y="0"/>
          <a:ext cx="2734149" cy="1271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kern="1200" dirty="0" smtClean="0"/>
            <a:t>Пункт 4.2</a:t>
          </a:r>
          <a:endParaRPr lang="ru-RU" sz="2400" kern="1200" dirty="0" smtClean="0"/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/>
            <a:t>ст.3 </a:t>
          </a:r>
          <a:r>
            <a:rPr lang="ru-RU" sz="2400" b="0" kern="1200" smtClean="0"/>
            <a:t>Закона «О недрах</a:t>
          </a:r>
          <a:r>
            <a:rPr lang="ru-RU" sz="2400" b="0" kern="1200" dirty="0" smtClean="0"/>
            <a:t>»</a:t>
          </a:r>
          <a:endParaRPr lang="ru-RU" sz="2400" kern="1200" dirty="0"/>
        </a:p>
      </dsp:txBody>
      <dsp:txXfrm>
        <a:off x="0" y="0"/>
        <a:ext cx="2734149" cy="1271451"/>
      </dsp:txXfrm>
    </dsp:sp>
    <dsp:sp modelId="{A506943D-B8DC-408F-AB4A-290C7100E32A}">
      <dsp:nvSpPr>
        <dsp:cNvPr id="0" name=""/>
        <dsp:cNvSpPr/>
      </dsp:nvSpPr>
      <dsp:spPr>
        <a:xfrm>
          <a:off x="2903474" y="57736"/>
          <a:ext cx="8861348" cy="1154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4.2) подготовка, </a:t>
          </a:r>
          <a:r>
            <a:rPr lang="ru-RU" sz="1800" b="0" i="0" strike="sngStrike" kern="1200" dirty="0" smtClean="0"/>
            <a:t>утверждение</a:t>
          </a:r>
          <a:r>
            <a:rPr lang="ru-RU" sz="1800" b="0" i="0" kern="1200" dirty="0" smtClean="0"/>
            <a:t> и размещение </a:t>
          </a:r>
          <a:r>
            <a:rPr lang="ru-RU" sz="1800" b="0" i="0" strike="sngStrike" kern="1200" dirty="0" smtClean="0"/>
            <a:t>на официальном сайте уполномоченного федерального органа исполнительной власти в информационно-телекоммуникационной сети "Интернет"</a:t>
          </a:r>
          <a:r>
            <a:rPr lang="ru-RU" sz="1800" b="0" i="0" kern="1200" dirty="0" smtClean="0"/>
            <a:t> специальных карт (схем), предусмотренных частью первой статьи 25 настоящего Закона;</a:t>
          </a:r>
          <a:endParaRPr lang="ru-RU" sz="1800" kern="1200" dirty="0"/>
        </a:p>
      </dsp:txBody>
      <dsp:txXfrm>
        <a:off x="2903474" y="57736"/>
        <a:ext cx="8861348" cy="1154736"/>
      </dsp:txXfrm>
    </dsp:sp>
    <dsp:sp modelId="{DAE87EE6-15F6-4E23-9FCF-6E2346119B80}">
      <dsp:nvSpPr>
        <dsp:cNvPr id="0" name=""/>
        <dsp:cNvSpPr/>
      </dsp:nvSpPr>
      <dsp:spPr>
        <a:xfrm>
          <a:off x="2734149" y="1212473"/>
          <a:ext cx="903067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FB85A-F677-47C1-AAED-C2736A4B6D9C}">
      <dsp:nvSpPr>
        <dsp:cNvPr id="0" name=""/>
        <dsp:cNvSpPr/>
      </dsp:nvSpPr>
      <dsp:spPr>
        <a:xfrm>
          <a:off x="0" y="0"/>
          <a:ext cx="1177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2D98F-2015-47B5-A03F-B26B81ACD8F1}">
      <dsp:nvSpPr>
        <dsp:cNvPr id="0" name=""/>
        <dsp:cNvSpPr/>
      </dsp:nvSpPr>
      <dsp:spPr>
        <a:xfrm>
          <a:off x="0" y="0"/>
          <a:ext cx="1145873" cy="15632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algn="l">
            <a:spcBef>
              <a:spcPct val="0"/>
            </a:spcBef>
          </a:pPr>
          <a:r>
            <a:rPr lang="ru-RU" sz="1600" b="0" kern="1200" dirty="0" smtClean="0"/>
            <a:t>Часть первая ст. 25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smtClean="0"/>
            <a:t>Закона «О недрах»</a:t>
          </a:r>
          <a:endParaRPr lang="ru-RU" sz="1600" kern="1200" dirty="0"/>
        </a:p>
      </dsp:txBody>
      <dsp:txXfrm>
        <a:off x="0" y="0"/>
        <a:ext cx="1145873" cy="1563288"/>
      </dsp:txXfrm>
    </dsp:sp>
    <dsp:sp modelId="{A506943D-B8DC-408F-AB4A-290C7100E32A}">
      <dsp:nvSpPr>
        <dsp:cNvPr id="0" name=""/>
        <dsp:cNvSpPr/>
      </dsp:nvSpPr>
      <dsp:spPr>
        <a:xfrm>
          <a:off x="1322440" y="70989"/>
          <a:ext cx="9240347" cy="1419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dirty="0" smtClean="0">
              <a:solidFill>
                <a:srgbClr val="C00000"/>
              </a:solidFill>
            </a:rPr>
            <a:t>Для обеспечения строительства объектов капитального строительства за границами населенных пунктов </a:t>
          </a:r>
          <a:r>
            <a:rPr lang="ru-RU" sz="1200" b="0" i="0" kern="1200" dirty="0" smtClean="0"/>
            <a:t>в границах земельных участков, необходимых для разведки и добычи полезных ископаемых, уполномоченный </a:t>
          </a:r>
          <a:r>
            <a:rPr lang="ru-RU" sz="1200" b="1" i="0" kern="1200" dirty="0" smtClean="0">
              <a:solidFill>
                <a:srgbClr val="C00000"/>
              </a:solidFill>
            </a:rPr>
            <a:t>федеральный орган исполнительной власти осуществляет подготовку и размещение в едином фонде геологической информации о недрах специальных карт (схем) </a:t>
          </a:r>
          <a:r>
            <a:rPr lang="ru-RU" sz="1200" b="0" i="0" kern="1200" dirty="0" smtClean="0"/>
            <a:t>с использованием единой электронной картографической основы, создаваемой в соответствии с законодательством о геодезии и картографии. </a:t>
          </a:r>
          <a:r>
            <a:rPr lang="ru-RU" sz="1200" b="1" i="0" kern="1200" dirty="0" smtClean="0">
              <a:solidFill>
                <a:srgbClr val="C00000"/>
              </a:solidFill>
            </a:rPr>
            <a:t>На специальных картах (схемах)</a:t>
          </a:r>
          <a:r>
            <a:rPr lang="ru-RU" sz="1200" b="0" i="0" kern="1200" dirty="0" smtClean="0"/>
            <a:t> в отношении земель, земельных участков, расположенных за границами населенных пунктов, </a:t>
          </a:r>
          <a:r>
            <a:rPr lang="ru-RU" sz="1200" b="1" i="0" kern="1200" dirty="0" smtClean="0">
              <a:solidFill>
                <a:srgbClr val="C00000"/>
              </a:solidFill>
            </a:rPr>
            <a:t>отображаются месторождения </a:t>
          </a:r>
          <a:r>
            <a:rPr lang="ru-RU" sz="1200" b="0" i="0" kern="1200" dirty="0" smtClean="0"/>
            <a:t>полезных ископаемых, запасы которых учтены государственным балансом запасов полезных ископаемых, а также </a:t>
          </a:r>
          <a:r>
            <a:rPr lang="ru-RU" sz="1200" b="1" i="0" kern="1200" dirty="0" smtClean="0">
              <a:solidFill>
                <a:srgbClr val="C00000"/>
              </a:solidFill>
            </a:rPr>
            <a:t>границы участков недр, предоставленных в пользование в виде горного отвода</a:t>
          </a:r>
          <a:r>
            <a:rPr lang="ru-RU" sz="1200" b="0" i="0" kern="1200" dirty="0" smtClean="0"/>
            <a:t>.</a:t>
          </a:r>
          <a:endParaRPr lang="ru-RU" sz="1200" kern="1200" dirty="0"/>
        </a:p>
      </dsp:txBody>
      <dsp:txXfrm>
        <a:off x="1322440" y="70989"/>
        <a:ext cx="9240347" cy="1419783"/>
      </dsp:txXfrm>
    </dsp:sp>
    <dsp:sp modelId="{DAE87EE6-15F6-4E23-9FCF-6E2346119B80}">
      <dsp:nvSpPr>
        <dsp:cNvPr id="0" name=""/>
        <dsp:cNvSpPr/>
      </dsp:nvSpPr>
      <dsp:spPr>
        <a:xfrm>
          <a:off x="1145873" y="1490773"/>
          <a:ext cx="941691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160D6-93EE-42AC-BC7D-4AD9CADD32B5}">
      <dsp:nvSpPr>
        <dsp:cNvPr id="0" name=""/>
        <dsp:cNvSpPr/>
      </dsp:nvSpPr>
      <dsp:spPr>
        <a:xfrm>
          <a:off x="0" y="0"/>
          <a:ext cx="12052663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0" i="0" kern="120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sp:txBody>
      <dsp:txXfrm>
        <a:off x="36896" y="36896"/>
        <a:ext cx="11978871" cy="6820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BE8BD-1B60-4266-ABE3-EA43C7610AB8}">
      <dsp:nvSpPr>
        <dsp:cNvPr id="0" name=""/>
        <dsp:cNvSpPr/>
      </dsp:nvSpPr>
      <dsp:spPr>
        <a:xfrm>
          <a:off x="0" y="2416"/>
          <a:ext cx="119325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80070-8712-4CCD-9DF8-D532D1CF51D9}">
      <dsp:nvSpPr>
        <dsp:cNvPr id="0" name=""/>
        <dsp:cNvSpPr/>
      </dsp:nvSpPr>
      <dsp:spPr>
        <a:xfrm>
          <a:off x="0" y="2416"/>
          <a:ext cx="550068" cy="494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rgbClr val="FF0000"/>
              </a:solidFill>
            </a:rPr>
            <a:t>Специальные карты (схемы)</a:t>
          </a:r>
          <a:endParaRPr lang="ru-RU" sz="2500" kern="1200" dirty="0"/>
        </a:p>
      </dsp:txBody>
      <dsp:txXfrm>
        <a:off x="0" y="2416"/>
        <a:ext cx="550068" cy="4943590"/>
      </dsp:txXfrm>
    </dsp:sp>
    <dsp:sp modelId="{09E3676A-5C5D-4F64-8A84-711DD1136FFB}">
      <dsp:nvSpPr>
        <dsp:cNvPr id="0" name=""/>
        <dsp:cNvSpPr/>
      </dsp:nvSpPr>
      <dsp:spPr>
        <a:xfrm>
          <a:off x="765963" y="536"/>
          <a:ext cx="11063742" cy="4619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i="0" kern="1200" dirty="0" smtClean="0">
              <a:solidFill>
                <a:srgbClr val="C00000"/>
              </a:solidFill>
            </a:rPr>
            <a:t>Основные требования к специальным картам (схемам):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1. Специальные карты </a:t>
          </a:r>
          <a:r>
            <a:rPr lang="ru-RU" sz="1800" b="1" i="0" kern="1200" dirty="0" smtClean="0">
              <a:solidFill>
                <a:srgbClr val="C00000"/>
              </a:solidFill>
            </a:rPr>
            <a:t>предназначены для обеспечения строительства объектов капстроительства вне населенных пунктов</a:t>
          </a:r>
          <a:r>
            <a:rPr lang="ru-RU" sz="1800" b="0" i="0" kern="1200" dirty="0" smtClean="0">
              <a:solidFill>
                <a:schemeClr val="tx1"/>
              </a:solidFill>
            </a:rPr>
            <a:t> в границах   земельных участков, необходимых для разведки и добычи полезных ископаемых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2. </a:t>
          </a:r>
          <a:r>
            <a:rPr lang="ru-RU" sz="1800" b="1" i="0" kern="1200" dirty="0" smtClean="0">
              <a:solidFill>
                <a:srgbClr val="C00000"/>
              </a:solidFill>
            </a:rPr>
            <a:t>Картографические материалы</a:t>
          </a:r>
          <a:r>
            <a:rPr lang="ru-RU" sz="1800" b="0" i="0" kern="1200" dirty="0" smtClean="0">
              <a:solidFill>
                <a:schemeClr val="tx1"/>
              </a:solidFill>
            </a:rPr>
            <a:t>, которые создаются уполномоченным федеральным органом исполнительной власти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3. Специальные карты </a:t>
          </a:r>
          <a:r>
            <a:rPr lang="ru-RU" sz="1800" b="1" i="0" kern="1200" dirty="0" smtClean="0">
              <a:solidFill>
                <a:srgbClr val="C00000"/>
              </a:solidFill>
            </a:rPr>
            <a:t>используются для определения возможности строительства</a:t>
          </a:r>
          <a:r>
            <a:rPr lang="ru-RU" sz="1800" b="0" i="0" kern="1200" dirty="0" smtClean="0">
              <a:solidFill>
                <a:schemeClr val="tx1"/>
              </a:solidFill>
            </a:rPr>
            <a:t> на конкретных земельных участках </a:t>
          </a:r>
          <a:r>
            <a:rPr lang="ru-RU" sz="1800" b="1" i="0" kern="1200" dirty="0" smtClean="0">
              <a:solidFill>
                <a:srgbClr val="C00000"/>
              </a:solidFill>
            </a:rPr>
            <a:t>с учётом наличия месторождений</a:t>
          </a:r>
          <a:r>
            <a:rPr lang="ru-RU" sz="1800" b="0" i="0" kern="1200" dirty="0" smtClean="0">
              <a:solidFill>
                <a:schemeClr val="tx1"/>
              </a:solidFill>
            </a:rPr>
            <a:t> полезных ископаемых и </a:t>
          </a:r>
          <a:r>
            <a:rPr lang="ru-RU" sz="1800" b="1" i="0" kern="1200" dirty="0" smtClean="0">
              <a:solidFill>
                <a:srgbClr val="C00000"/>
              </a:solidFill>
            </a:rPr>
            <a:t>прав пользования недрами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4. </a:t>
          </a:r>
          <a:r>
            <a:rPr lang="ru-RU" sz="1800" b="1" i="0" kern="1200" dirty="0" smtClean="0">
              <a:solidFill>
                <a:srgbClr val="C00000"/>
              </a:solidFill>
            </a:rPr>
            <a:t>Создаются с использованием </a:t>
          </a:r>
          <a:r>
            <a:rPr lang="ru-RU" sz="1800" b="0" i="0" kern="1200" dirty="0" smtClean="0">
              <a:solidFill>
                <a:schemeClr val="tx1"/>
              </a:solidFill>
            </a:rPr>
            <a:t>единой электронной </a:t>
          </a:r>
          <a:r>
            <a:rPr lang="ru-RU" sz="1800" b="1" i="0" kern="1200" dirty="0" smtClean="0">
              <a:solidFill>
                <a:srgbClr val="C00000"/>
              </a:solidFill>
            </a:rPr>
            <a:t>картографической основы</a:t>
          </a:r>
          <a:r>
            <a:rPr lang="ru-RU" sz="1800" b="0" i="0" kern="1200" dirty="0" smtClean="0">
              <a:solidFill>
                <a:schemeClr val="tx1"/>
              </a:solidFill>
            </a:rPr>
            <a:t>, которая формируется в соответствии с законодательством о геодезии и картографии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5. </a:t>
          </a:r>
          <a:r>
            <a:rPr lang="ru-RU" sz="1800" b="1" i="0" kern="1200" dirty="0" smtClean="0">
              <a:solidFill>
                <a:srgbClr val="C00000"/>
              </a:solidFill>
            </a:rPr>
            <a:t>Отображают</a:t>
          </a:r>
          <a:r>
            <a:rPr lang="ru-RU" sz="1800" b="0" i="0" kern="1200" dirty="0" smtClean="0">
              <a:solidFill>
                <a:schemeClr val="tx1"/>
              </a:solidFill>
            </a:rPr>
            <a:t> на землях за границами населённых пунктов: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- </a:t>
          </a:r>
          <a:r>
            <a:rPr lang="ru-RU" sz="1800" b="1" i="0" kern="1200" dirty="0" smtClean="0">
              <a:solidFill>
                <a:srgbClr val="C00000"/>
              </a:solidFill>
            </a:rPr>
            <a:t>месторождения</a:t>
          </a:r>
          <a:r>
            <a:rPr lang="ru-RU" sz="1800" b="0" i="0" kern="1200" dirty="0" smtClean="0">
              <a:solidFill>
                <a:schemeClr val="tx1"/>
              </a:solidFill>
            </a:rPr>
            <a:t> полезных ископаемых, запасы которых учтены </a:t>
          </a:r>
          <a:r>
            <a:rPr lang="ru-RU" sz="1800" b="0" i="0" kern="1200" dirty="0" err="1" smtClean="0">
              <a:solidFill>
                <a:schemeClr val="tx1"/>
              </a:solidFill>
            </a:rPr>
            <a:t>гос.балансом</a:t>
          </a:r>
          <a:r>
            <a:rPr lang="ru-RU" sz="1800" b="0" i="0" kern="1200" dirty="0" smtClean="0">
              <a:solidFill>
                <a:schemeClr val="tx1"/>
              </a:solidFill>
            </a:rPr>
            <a:t> запасов;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- </a:t>
          </a:r>
          <a:r>
            <a:rPr lang="ru-RU" sz="1800" b="1" i="0" kern="1200" dirty="0" smtClean="0">
              <a:solidFill>
                <a:srgbClr val="C00000"/>
              </a:solidFill>
            </a:rPr>
            <a:t>границы УН</a:t>
          </a:r>
          <a:r>
            <a:rPr lang="ru-RU" sz="1800" b="0" i="0" kern="1200" dirty="0" smtClean="0">
              <a:solidFill>
                <a:schemeClr val="tx1"/>
              </a:solidFill>
            </a:rPr>
            <a:t>, предоставленных в пользование в виде горного отвода;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6. </a:t>
          </a:r>
          <a:r>
            <a:rPr lang="ru-RU" sz="1800" b="1" i="0" kern="1200" dirty="0" smtClean="0">
              <a:solidFill>
                <a:srgbClr val="C00000"/>
              </a:solidFill>
            </a:rPr>
            <a:t>Информация о месторождениях ОПИ </a:t>
          </a:r>
          <a:r>
            <a:rPr lang="ru-RU" sz="1800" b="0" i="0" kern="1200" dirty="0" smtClean="0">
              <a:solidFill>
                <a:schemeClr val="tx1"/>
              </a:solidFill>
            </a:rPr>
            <a:t>и </a:t>
          </a:r>
          <a:r>
            <a:rPr lang="ru-RU" sz="1800" b="1" i="0" kern="1200" dirty="0" smtClean="0">
              <a:solidFill>
                <a:srgbClr val="C00000"/>
              </a:solidFill>
            </a:rPr>
            <a:t>границах УНМЗ предоставляется</a:t>
          </a:r>
          <a:r>
            <a:rPr lang="ru-RU" sz="1800" b="0" i="0" kern="1200" dirty="0" smtClean="0">
              <a:solidFill>
                <a:schemeClr val="tx1"/>
              </a:solidFill>
            </a:rPr>
            <a:t> уполномоченными </a:t>
          </a:r>
          <a:r>
            <a:rPr lang="ru-RU" sz="1800" b="1" i="0" kern="1200" dirty="0" smtClean="0">
              <a:solidFill>
                <a:srgbClr val="C00000"/>
              </a:solidFill>
            </a:rPr>
            <a:t>органами государственной власти субъектов РФ</a:t>
          </a:r>
          <a:r>
            <a:rPr lang="ru-RU" sz="1800" b="0" i="0" kern="1200" dirty="0" smtClean="0">
              <a:solidFill>
                <a:schemeClr val="tx1"/>
              </a:solidFill>
            </a:rPr>
            <a:t> в электронной форме, в том числе через единую систему межведомственного электронного взаимодействия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0" i="0" kern="1200" dirty="0" smtClean="0">
              <a:solidFill>
                <a:schemeClr val="tx1"/>
              </a:solidFill>
            </a:rPr>
            <a:t>7. </a:t>
          </a:r>
          <a:r>
            <a:rPr lang="ru-RU" sz="1800" b="1" i="0" kern="1200" dirty="0" smtClean="0">
              <a:solidFill>
                <a:srgbClr val="C00000"/>
              </a:solidFill>
            </a:rPr>
            <a:t>Размещаются в едином фонде геологической информации о недрах</a:t>
          </a:r>
          <a:endParaRPr lang="ru-RU" sz="1800" b="1" kern="1200" dirty="0">
            <a:solidFill>
              <a:srgbClr val="C00000"/>
            </a:solidFill>
          </a:endParaRPr>
        </a:p>
      </dsp:txBody>
      <dsp:txXfrm>
        <a:off x="765963" y="536"/>
        <a:ext cx="11063742" cy="4619463"/>
      </dsp:txXfrm>
    </dsp:sp>
    <dsp:sp modelId="{3817983F-9F7A-4922-AB69-F8A74AB7E952}">
      <dsp:nvSpPr>
        <dsp:cNvPr id="0" name=""/>
        <dsp:cNvSpPr/>
      </dsp:nvSpPr>
      <dsp:spPr>
        <a:xfrm>
          <a:off x="550068" y="4781194"/>
          <a:ext cx="95460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160D6-93EE-42AC-BC7D-4AD9CADD32B5}">
      <dsp:nvSpPr>
        <dsp:cNvPr id="0" name=""/>
        <dsp:cNvSpPr/>
      </dsp:nvSpPr>
      <dsp:spPr>
        <a:xfrm>
          <a:off x="0" y="0"/>
          <a:ext cx="12052663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0" i="0" kern="1200" dirty="0" smtClean="0"/>
            <a:t>Статья 25. Особенности строительства объектов капитального строительства в границах земельных участков, необходимых для разведки и добычи полезных ископаемых</a:t>
          </a:r>
        </a:p>
      </dsp:txBody>
      <dsp:txXfrm>
        <a:off x="36896" y="36896"/>
        <a:ext cx="11978871" cy="6820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BE8BD-1B60-4266-ABE3-EA43C7610AB8}">
      <dsp:nvSpPr>
        <dsp:cNvPr id="0" name=""/>
        <dsp:cNvSpPr/>
      </dsp:nvSpPr>
      <dsp:spPr>
        <a:xfrm>
          <a:off x="0" y="2416"/>
          <a:ext cx="119325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80070-8712-4CCD-9DF8-D532D1CF51D9}">
      <dsp:nvSpPr>
        <dsp:cNvPr id="0" name=""/>
        <dsp:cNvSpPr/>
      </dsp:nvSpPr>
      <dsp:spPr>
        <a:xfrm>
          <a:off x="0" y="2416"/>
          <a:ext cx="550068" cy="494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5250" tIns="95250" rIns="95250" bIns="9525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rgbClr val="FF0000"/>
              </a:solidFill>
            </a:rPr>
            <a:t>Специальные карты (схемы)</a:t>
          </a:r>
          <a:endParaRPr lang="ru-RU" sz="2500" kern="1200" dirty="0"/>
        </a:p>
      </dsp:txBody>
      <dsp:txXfrm>
        <a:off x="0" y="2416"/>
        <a:ext cx="550068" cy="4943590"/>
      </dsp:txXfrm>
    </dsp:sp>
    <dsp:sp modelId="{09E3676A-5C5D-4F64-8A84-711DD1136FFB}">
      <dsp:nvSpPr>
        <dsp:cNvPr id="0" name=""/>
        <dsp:cNvSpPr/>
      </dsp:nvSpPr>
      <dsp:spPr>
        <a:xfrm>
          <a:off x="765963" y="536"/>
          <a:ext cx="11063742" cy="4619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i="0" kern="1200" dirty="0" smtClean="0">
              <a:solidFill>
                <a:srgbClr val="C00000"/>
              </a:solidFill>
            </a:rPr>
            <a:t>Порядок предоставления </a:t>
          </a:r>
          <a:r>
            <a:rPr lang="ru-RU" sz="1600" b="0" i="0" kern="1200" dirty="0" smtClean="0">
              <a:solidFill>
                <a:schemeClr val="tx1"/>
              </a:solidFill>
            </a:rPr>
            <a:t>и состав информации, содержащейся в специальных картах (схемах), устанавливаются уполномоченным Правительством РФ федеральным органом исполнительной власти. </a:t>
          </a:r>
          <a:r>
            <a:rPr lang="ru-RU" sz="1600" b="1" i="0" kern="1200" dirty="0" smtClean="0">
              <a:solidFill>
                <a:srgbClr val="C00000"/>
              </a:solidFill>
            </a:rPr>
            <a:t>С 1 сентября 2024 года действует Порядок, утверждённый приказом Минприроды России от 02.05.2024 №257</a:t>
          </a:r>
          <a:r>
            <a:rPr lang="ru-RU" sz="1600" b="0" i="0" kern="1200" dirty="0" smtClean="0">
              <a:solidFill>
                <a:schemeClr val="tx1"/>
              </a:solidFill>
            </a:rPr>
            <a:t>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Как использовать специальные карты (схемы):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- заинтересованное лицо обращается к ним для подтверждения наличия или отсутствия месторождений полезных ископаемых и/или участков недр, предоставленных в пользование, в границах планируемого к строительству земельного участка;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- на основе обращения формируется электронный документ (выписка):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- если участок не расположен в границах месторождений или участков недр — подтверждающий отсутствие таких объектов на дату обращения;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- если участок расположен в таких границах — содержащий информацию о </a:t>
          </a:r>
          <a:r>
            <a:rPr lang="ru-RU" sz="1600" b="0" i="0" kern="1200" dirty="0" err="1" smtClean="0">
              <a:solidFill>
                <a:schemeClr val="tx1"/>
              </a:solidFill>
            </a:rPr>
            <a:t>наличииместорождений</a:t>
          </a:r>
          <a:r>
            <a:rPr lang="ru-RU" sz="1600" b="0" i="0" kern="1200" dirty="0" smtClean="0">
              <a:solidFill>
                <a:schemeClr val="tx1"/>
              </a:solidFill>
            </a:rPr>
            <a:t> или участков недр;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- выписка предоставляется в автоматическом режиме через государственный информационный ресурс в течение 1 рабочего дня со дня обращения.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Особенности строительства: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i="0" kern="1200" dirty="0" smtClean="0">
              <a:solidFill>
                <a:schemeClr val="tx1"/>
              </a:solidFill>
            </a:rPr>
            <a:t>если земельный участок расположен в границах месторождений или участков недр, строительство объектов капитального строительства допускается только после согласования с комиссией. Комиссию создаёт федеральный орган управления государственным фондом недр или его территориальный орган. В случае с участками, относящимися к общераспространённым </a:t>
          </a:r>
          <a:r>
            <a:rPr lang="ru-RU" sz="1600" b="0" i="0" kern="1200" dirty="0" smtClean="0"/>
            <a:t>полезным ископаемым или участкам недр местного значения, комиссию 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765963" y="536"/>
        <a:ext cx="11063742" cy="4619463"/>
      </dsp:txXfrm>
    </dsp:sp>
    <dsp:sp modelId="{3817983F-9F7A-4922-AB69-F8A74AB7E952}">
      <dsp:nvSpPr>
        <dsp:cNvPr id="0" name=""/>
        <dsp:cNvSpPr/>
      </dsp:nvSpPr>
      <dsp:spPr>
        <a:xfrm>
          <a:off x="550068" y="4781194"/>
          <a:ext cx="95460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EF982-AD8C-423D-956C-05D5288DFDBE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404D8-EB77-4F67-8091-7AC3195D4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3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04D8-EB77-4F67-8091-7AC3195D481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648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04D8-EB77-4F67-8091-7AC3195D481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202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8404D8-EB77-4F67-8091-7AC3195D481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647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11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23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3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57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6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39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35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31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44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362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63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62CE-8C79-4D6E-B7BE-C99AAD8B7165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4A095-C285-481A-9EE0-EBFD55C94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48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006" y="383177"/>
            <a:ext cx="11530148" cy="621792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Федеральный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от 29 декабря 2025 г.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 554-ФЗ</a:t>
            </a:r>
            <a:b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 внесении изменений в Закон Российской Федерации "О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недрах«</a:t>
            </a:r>
            <a:b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Приказ </a:t>
            </a:r>
            <a:r>
              <a:rPr lang="ru-RU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Министерства природных ресурсов и экологии Российской Федерации от 12 января 2026 г. № 4</a:t>
            </a:r>
            <a:br>
              <a:rPr lang="ru-RU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 внесении изменения в пункт 2 Порядка предоставления и состава информации, содержащейся в специальных картах (схемах), предусмотренных частью первой статьи 25 Закона Российской Федерации от 21 февраля 1992 г. № 2395-1 "О недрах", утвержденного приказом Министерства природных ресурсов и экологии Российской Федерации от 2 мая 2024 г. № 257"</a:t>
            </a:r>
            <a:endParaRPr lang="ru-RU" sz="3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218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849" y="230909"/>
            <a:ext cx="11320895" cy="616118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До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24 февраля 2026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года </a:t>
            </a:r>
            <a:r>
              <a:rPr lang="ru-RU" sz="3200" dirty="0"/>
              <a:t>ФАН осуществлял подготовку, </a:t>
            </a:r>
            <a:r>
              <a:rPr lang="ru-RU" sz="3200" dirty="0" smtClean="0"/>
              <a:t>утверждение специальных карт </a:t>
            </a:r>
            <a:r>
              <a:rPr lang="ru-RU" sz="3200" dirty="0"/>
              <a:t>(</a:t>
            </a:r>
            <a:r>
              <a:rPr lang="ru-RU" sz="3200" dirty="0" smtClean="0"/>
              <a:t>схем) для </a:t>
            </a:r>
            <a:r>
              <a:rPr lang="ru-RU" sz="3200" dirty="0"/>
              <a:t>обеспечения строительства объектов </a:t>
            </a:r>
            <a:r>
              <a:rPr lang="ru-RU" sz="3200" dirty="0" smtClean="0"/>
              <a:t>капстроительства </a:t>
            </a:r>
            <a:r>
              <a:rPr lang="ru-RU" sz="3200" dirty="0"/>
              <a:t>за границами населенных пунктов </a:t>
            </a:r>
            <a:r>
              <a:rPr lang="ru-RU" sz="3200" dirty="0" smtClean="0"/>
              <a:t>и размещал </a:t>
            </a:r>
            <a:r>
              <a:rPr lang="ru-RU" sz="3200" dirty="0"/>
              <a:t>на официальном сайте </a:t>
            </a:r>
            <a:r>
              <a:rPr lang="ru-RU" sz="3200" dirty="0" smtClean="0"/>
              <a:t>в </a:t>
            </a:r>
            <a:r>
              <a:rPr lang="ru-RU" sz="3200" dirty="0"/>
              <a:t>информационно-телекоммуникационной сети </a:t>
            </a:r>
            <a:r>
              <a:rPr lang="ru-RU" sz="3200" dirty="0" smtClean="0"/>
              <a:t>«</a:t>
            </a:r>
            <a:r>
              <a:rPr lang="ru-RU" sz="3200" dirty="0"/>
              <a:t>Интернет».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ФЗ от </a:t>
            </a:r>
            <a:r>
              <a:rPr lang="ru-RU" sz="3200" dirty="0"/>
              <a:t>29 декабря 2025 г. № </a:t>
            </a:r>
            <a:r>
              <a:rPr lang="ru-RU" sz="3200" dirty="0" smtClean="0"/>
              <a:t>554-ФЗ и Приказом МПР РФ </a:t>
            </a:r>
            <a:r>
              <a:rPr lang="ru-RU" sz="3200" dirty="0"/>
              <a:t>от 12 января 2026 г. № </a:t>
            </a:r>
            <a:r>
              <a:rPr lang="ru-RU" sz="3200" dirty="0" smtClean="0"/>
              <a:t>4 определено, </a:t>
            </a:r>
            <a:r>
              <a:rPr lang="ru-RU" sz="3200" dirty="0"/>
              <a:t>что </a:t>
            </a:r>
            <a:r>
              <a:rPr lang="ru-RU" sz="3200" dirty="0">
                <a:solidFill>
                  <a:srgbClr val="C00000"/>
                </a:solidFill>
              </a:rPr>
              <a:t>подготовка и размещение </a:t>
            </a:r>
            <a:r>
              <a:rPr lang="ru-RU" sz="3200" dirty="0" smtClean="0">
                <a:solidFill>
                  <a:srgbClr val="C00000"/>
                </a:solidFill>
              </a:rPr>
              <a:t>специальных карт осуществляется в </a:t>
            </a:r>
            <a:r>
              <a:rPr lang="ru-RU" sz="3200" dirty="0">
                <a:solidFill>
                  <a:srgbClr val="C00000"/>
                </a:solidFill>
              </a:rPr>
              <a:t>едином фонде геологической информации о недрах 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91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377" y="60960"/>
            <a:ext cx="10515600" cy="75764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Статья 3. Полномочия федеральных органов государственной власти в сфере регулирования отношений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недропользования      </a:t>
            </a:r>
            <a:r>
              <a:rPr lang="ru-RU" sz="2200" b="1" dirty="0" smtClean="0">
                <a:solidFill>
                  <a:srgbClr val="FF0000"/>
                </a:solidFill>
              </a:rPr>
              <a:t>НОВОЕ</a:t>
            </a:r>
            <a:r>
              <a:rPr lang="ru-RU" sz="2200" b="1" dirty="0" smtClean="0">
                <a:solidFill>
                  <a:srgbClr val="FF0000"/>
                </a:solidFill>
              </a:rPr>
              <a:t>!!!!</a:t>
            </a:r>
            <a:endParaRPr lang="ru-RU" sz="22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521523332"/>
              </p:ext>
            </p:extLst>
          </p:nvPr>
        </p:nvGraphicFramePr>
        <p:xfrm>
          <a:off x="280096" y="1077027"/>
          <a:ext cx="11771143" cy="1271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24423329"/>
              </p:ext>
            </p:extLst>
          </p:nvPr>
        </p:nvGraphicFramePr>
        <p:xfrm>
          <a:off x="139337" y="4400564"/>
          <a:ext cx="12052663" cy="76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01721937"/>
              </p:ext>
            </p:extLst>
          </p:nvPr>
        </p:nvGraphicFramePr>
        <p:xfrm>
          <a:off x="420857" y="3028931"/>
          <a:ext cx="11771143" cy="1271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001553" y="2559418"/>
            <a:ext cx="510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9 января 2026 года редакция пункта 4.2 ст.3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038516333"/>
              </p:ext>
            </p:extLst>
          </p:nvPr>
        </p:nvGraphicFramePr>
        <p:xfrm>
          <a:off x="280096" y="5294710"/>
          <a:ext cx="11771143" cy="1563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1" name="Стрелка вниз 10"/>
          <p:cNvSpPr/>
          <p:nvPr/>
        </p:nvSpPr>
        <p:spPr>
          <a:xfrm>
            <a:off x="5681035" y="4091709"/>
            <a:ext cx="484632" cy="333320"/>
          </a:xfrm>
          <a:prstGeom prst="downArrow">
            <a:avLst>
              <a:gd name="adj1" fmla="val 30941"/>
              <a:gd name="adj2" fmla="val 416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66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180" y="108442"/>
            <a:ext cx="11818059" cy="7576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Что такое специальные карты (схемы</a:t>
            </a:r>
            <a:r>
              <a:rPr lang="ru-RU" sz="2800" b="1" dirty="0">
                <a:solidFill>
                  <a:srgbClr val="FF0000"/>
                </a:solidFill>
              </a:rPr>
              <a:t>), </a:t>
            </a:r>
            <a:r>
              <a:rPr lang="ru-RU" sz="2800" b="1" dirty="0" smtClean="0">
                <a:solidFill>
                  <a:srgbClr val="FF0000"/>
                </a:solidFill>
              </a:rPr>
              <a:t>предусмотренные</a:t>
            </a:r>
            <a:r>
              <a:rPr lang="ru-RU" sz="2800" b="1" dirty="0">
                <a:solidFill>
                  <a:srgbClr val="FF0000"/>
                </a:solidFill>
              </a:rPr>
              <a:t> частью первой ст. 25 настоящего </a:t>
            </a:r>
            <a:r>
              <a:rPr lang="ru-RU" sz="2800" b="1" dirty="0" smtClean="0">
                <a:solidFill>
                  <a:srgbClr val="FF0000"/>
                </a:solidFill>
              </a:rPr>
              <a:t>Закона о недрах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50300231"/>
              </p:ext>
            </p:extLst>
          </p:nvPr>
        </p:nvGraphicFramePr>
        <p:xfrm>
          <a:off x="139337" y="936119"/>
          <a:ext cx="12052663" cy="76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000933806"/>
              </p:ext>
            </p:extLst>
          </p:nvPr>
        </p:nvGraphicFramePr>
        <p:xfrm>
          <a:off x="139337" y="1775650"/>
          <a:ext cx="11932590" cy="494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3938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180" y="108442"/>
            <a:ext cx="11818059" cy="75764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Что такое специальные карты (схемы</a:t>
            </a:r>
            <a:r>
              <a:rPr lang="ru-RU" sz="2800" b="1" dirty="0">
                <a:solidFill>
                  <a:srgbClr val="FF0000"/>
                </a:solidFill>
              </a:rPr>
              <a:t>), </a:t>
            </a:r>
            <a:r>
              <a:rPr lang="ru-RU" sz="2800" b="1" dirty="0" smtClean="0">
                <a:solidFill>
                  <a:srgbClr val="FF0000"/>
                </a:solidFill>
              </a:rPr>
              <a:t>предусмотренные</a:t>
            </a:r>
            <a:r>
              <a:rPr lang="ru-RU" sz="2800" b="1" dirty="0">
                <a:solidFill>
                  <a:srgbClr val="FF0000"/>
                </a:solidFill>
              </a:rPr>
              <a:t> частью первой ст. 25 настоящего </a:t>
            </a:r>
            <a:r>
              <a:rPr lang="ru-RU" sz="2800" b="1" dirty="0" smtClean="0">
                <a:solidFill>
                  <a:srgbClr val="FF0000"/>
                </a:solidFill>
              </a:rPr>
              <a:t>Закона о недрах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50300231"/>
              </p:ext>
            </p:extLst>
          </p:nvPr>
        </p:nvGraphicFramePr>
        <p:xfrm>
          <a:off x="139337" y="936119"/>
          <a:ext cx="12052663" cy="76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86821898"/>
              </p:ext>
            </p:extLst>
          </p:nvPr>
        </p:nvGraphicFramePr>
        <p:xfrm>
          <a:off x="175914" y="1705619"/>
          <a:ext cx="11932590" cy="494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42110" y="5832403"/>
            <a:ext cx="111091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образом, специальные карты (схемы) служат инструментом для проверки возможности строительства и минимизации конфликтов между интересами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недропользователей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застройщиков.</a:t>
            </a:r>
          </a:p>
        </p:txBody>
      </p:sp>
    </p:spTree>
    <p:extLst>
      <p:ext uri="{BB962C8B-B14F-4D97-AF65-F5344CB8AC3E}">
        <p14:creationId xmlns:p14="http://schemas.microsoft.com/office/powerpoint/2010/main" val="11576856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116556</TotalTime>
  <Words>673</Words>
  <Application>Microsoft Office PowerPoint</Application>
  <PresentationFormat>Широкоэкранный</PresentationFormat>
  <Paragraphs>43</Paragraphs>
  <Slides>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1. Федеральный закон от 29 декабря 2025 г. № 554-ФЗ "О внесении изменений в Закон Российской Федерации "О недрах«  2. Приказ Министерства природных ресурсов и экологии Российской Федерации от 12 января 2026 г. № 4 "О внесении изменения в пункт 2 Порядка предоставления и состава информации, содержащейся в специальных картах (схемах), предусмотренных частью первой статьи 25 Закона Российской Федерации от 21 февраля 1992 г. № 2395-1 "О недрах", утвержденного приказом Министерства природных ресурсов и экологии Российской Федерации от 2 мая 2024 г. № 257"</vt:lpstr>
      <vt:lpstr>До 24 февраля 2026 года ФАН осуществлял подготовку, утверждение специальных карт (схем) для обеспечения строительства объектов капстроительства за границами населенных пунктов и размещал на официальном сайте в информационно-телекоммуникационной сети «Интернет».   ФЗ от 29 декабря 2025 г. № 554-ФЗ и Приказом МПР РФ от 12 января 2026 г. № 4 определено, что подготовка и размещение специальных карт осуществляется в едином фонде геологической информации о недрах </vt:lpstr>
      <vt:lpstr>Статья 3. Полномочия федеральных органов государственной власти в сфере регулирования отношений недропользования      НОВОЕ!!!!</vt:lpstr>
      <vt:lpstr>Что такое специальные карты (схемы), предусмотренные частью первой ст. 25 настоящего Закона о недрах</vt:lpstr>
      <vt:lpstr>Что такое специальные карты (схемы), предусмотренные частью первой ст. 25 настоящего Закона о недрах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Приказ Министерства природных ресурсов и экологии РФ и Федерального агентства по недропользованию от 13 октября 2021 г. N 743/08 "Об утверждении Порядка прекращения права пользования недрами, в том числе досрочного, приостановления осуществления права пользования недрами и ограничения права пользования недрами"</dc:title>
  <dc:creator>Рыльчикова Светлана Леонидовна</dc:creator>
  <cp:lastModifiedBy>Рыльчикова Светлана Леонидовна</cp:lastModifiedBy>
  <cp:revision>308</cp:revision>
  <dcterms:created xsi:type="dcterms:W3CDTF">2024-05-14T06:50:20Z</dcterms:created>
  <dcterms:modified xsi:type="dcterms:W3CDTF">2026-04-28T10:19:31Z</dcterms:modified>
</cp:coreProperties>
</file>